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1" r:id="rId8"/>
    <p:sldId id="262" r:id="rId9"/>
    <p:sldId id="263" r:id="rId10"/>
    <p:sldId id="269" r:id="rId11"/>
    <p:sldId id="264" r:id="rId12"/>
    <p:sldId id="276" r:id="rId13"/>
    <p:sldId id="274" r:id="rId14"/>
    <p:sldId id="277" r:id="rId15"/>
    <p:sldId id="265" r:id="rId16"/>
    <p:sldId id="270" r:id="rId17"/>
    <p:sldId id="271" r:id="rId18"/>
    <p:sldId id="279" r:id="rId19"/>
    <p:sldId id="272" r:id="rId20"/>
    <p:sldId id="280" r:id="rId21"/>
    <p:sldId id="27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7" autoAdjust="0"/>
  </p:normalViewPr>
  <p:slideViewPr>
    <p:cSldViewPr>
      <p:cViewPr varScale="1">
        <p:scale>
          <a:sx n="83" d="100"/>
          <a:sy n="83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B3CB4BF-22A0-4F8D-8B08-C636144E9887}" type="datetimeFigureOut">
              <a:rPr lang="es-ES" smtClean="0"/>
              <a:t>12/06/2017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60F7E45-1B6B-4F4C-A945-6393BD3A9BA6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ASPECTOS LEGALES DE LA PATOLOGÍA OCUPACIONAL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1752600"/>
          </a:xfrm>
        </p:spPr>
        <p:txBody>
          <a:bodyPr/>
          <a:lstStyle/>
          <a:p>
            <a:r>
              <a:rPr lang="es-ES" dirty="0" smtClean="0"/>
              <a:t>ANDREA PEIRÓ ABÁSOLO</a:t>
            </a:r>
          </a:p>
          <a:p>
            <a:r>
              <a:rPr lang="es-ES" dirty="0" smtClean="0"/>
              <a:t>ABOGADA</a:t>
            </a:r>
            <a:endParaRPr lang="es-ES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907704" y="5084919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/>
              <a:t>ORIA PAJARES &amp; ASOCIADOS ABOGADOS</a:t>
            </a:r>
            <a:endParaRPr lang="es-ES" sz="2500" b="1" dirty="0"/>
          </a:p>
        </p:txBody>
      </p:sp>
    </p:spTree>
    <p:extLst>
      <p:ext uri="{BB962C8B-B14F-4D97-AF65-F5344CB8AC3E}">
        <p14:creationId xmlns:p14="http://schemas.microsoft.com/office/powerpoint/2010/main" val="17858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ENFERMEDADES CON SOSPECHA DE ORIGEN LABORAL 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s-ES" sz="2000" b="1" dirty="0"/>
              <a:t>ANEXO </a:t>
            </a:r>
            <a:r>
              <a:rPr lang="es-ES" sz="2000" b="1" dirty="0" smtClean="0"/>
              <a:t>2: Lista </a:t>
            </a:r>
            <a:r>
              <a:rPr lang="es-ES" sz="2000" b="1" dirty="0"/>
              <a:t>complementaria de enfermedades cuyo origen profesional se sospecha y cuya inclusión en el </a:t>
            </a:r>
            <a:r>
              <a:rPr lang="es-ES" sz="2000" b="1" dirty="0">
                <a:solidFill>
                  <a:srgbClr val="FF0000"/>
                </a:solidFill>
              </a:rPr>
              <a:t>cuadro de enfermedades </a:t>
            </a:r>
            <a:r>
              <a:rPr lang="es-ES" sz="2000" b="1" dirty="0" smtClean="0">
                <a:solidFill>
                  <a:srgbClr val="FF0000"/>
                </a:solidFill>
              </a:rPr>
              <a:t>profesionales </a:t>
            </a:r>
            <a:r>
              <a:rPr lang="es-ES" sz="2000" b="1" dirty="0">
                <a:solidFill>
                  <a:srgbClr val="FF0000"/>
                </a:solidFill>
              </a:rPr>
              <a:t>podría contemplarse en el </a:t>
            </a:r>
            <a:r>
              <a:rPr lang="es-ES" sz="2000" b="1" dirty="0" smtClean="0">
                <a:solidFill>
                  <a:srgbClr val="FF0000"/>
                </a:solidFill>
              </a:rPr>
              <a:t>futuro: </a:t>
            </a:r>
            <a:endParaRPr lang="es-ES" sz="2000" dirty="0">
              <a:solidFill>
                <a:srgbClr val="FF0000"/>
              </a:solidFill>
            </a:endParaRPr>
          </a:p>
          <a:p>
            <a:pPr lvl="1" algn="just"/>
            <a:r>
              <a:rPr lang="es-ES" sz="1600" dirty="0" smtClean="0"/>
              <a:t>Mismos grupos que en el Anexo 1 </a:t>
            </a:r>
            <a:endParaRPr lang="es-ES" sz="1600" dirty="0"/>
          </a:p>
          <a:p>
            <a:pPr lvl="1" algn="just"/>
            <a:r>
              <a:rPr lang="es-ES" sz="1600" dirty="0"/>
              <a:t>Grupo 6: Enfermedades provocadas por agentes carcinógenos. Enfermedades provocadas por agentes carcinógenos no incorporadas en apartados anteriores, con la </a:t>
            </a:r>
            <a:r>
              <a:rPr lang="es-ES" sz="1600" b="1" dirty="0">
                <a:solidFill>
                  <a:srgbClr val="FF0000"/>
                </a:solidFill>
              </a:rPr>
              <a:t>clasificación C1</a:t>
            </a:r>
            <a:r>
              <a:rPr lang="es-ES" sz="1600" b="1" dirty="0"/>
              <a:t> </a:t>
            </a:r>
            <a:r>
              <a:rPr lang="es-ES" sz="1600" dirty="0"/>
              <a:t>(sustancias carcinógenas de primera categoría, es decir, que se sabe que son carcinógenas para el hombre) </a:t>
            </a:r>
            <a:r>
              <a:rPr lang="es-ES" sz="1600" b="1" dirty="0">
                <a:solidFill>
                  <a:srgbClr val="FF0000"/>
                </a:solidFill>
              </a:rPr>
              <a:t>y C2 </a:t>
            </a:r>
            <a:r>
              <a:rPr lang="es-ES" sz="1600" dirty="0"/>
              <a:t>(sustancias carcinógenas de segunda categoría, respecto de las cuales existe una presunción de que pueden considerarse carcinógenas para el hombre) dada por el RD 1124/2000, de 16 de junio, que modifica el RD 665/1997, de 12 de mayo, sobre la protección de los trabajadores contra los riesgos relacionados con la exposición a agentes cancerígenos durante el trabajo.</a:t>
            </a:r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5445224"/>
            <a:ext cx="132738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BENEFICIOS </a:t>
            </a:r>
            <a:r>
              <a:rPr lang="es-ES" sz="3600" b="1" dirty="0" smtClean="0">
                <a:solidFill>
                  <a:srgbClr val="FF0000"/>
                </a:solidFill>
              </a:rPr>
              <a:t>DEL RECONOCIMIENTO DE LA ENFERMEDAD </a:t>
            </a:r>
            <a:r>
              <a:rPr lang="es-ES" sz="3600" b="1" dirty="0">
                <a:solidFill>
                  <a:srgbClr val="FF0000"/>
                </a:solidFill>
              </a:rPr>
              <a:t>PROFESIONAL </a:t>
            </a:r>
            <a:endParaRPr lang="es-ES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61156"/>
            <a:ext cx="8229600" cy="4572000"/>
          </a:xfrm>
        </p:spPr>
        <p:txBody>
          <a:bodyPr>
            <a:noAutofit/>
          </a:bodyPr>
          <a:lstStyle/>
          <a:p>
            <a:pPr lvl="0" algn="just"/>
            <a:r>
              <a:rPr lang="es-ES" sz="2400" b="1" dirty="0" smtClean="0">
                <a:solidFill>
                  <a:srgbClr val="FF0000"/>
                </a:solidFill>
              </a:rPr>
              <a:t>Consecuencias </a:t>
            </a:r>
            <a:r>
              <a:rPr lang="es-ES" sz="2400" b="1" dirty="0">
                <a:solidFill>
                  <a:srgbClr val="FF0000"/>
                </a:solidFill>
              </a:rPr>
              <a:t>de índole económico- sanitario:</a:t>
            </a:r>
          </a:p>
          <a:p>
            <a:pPr lvl="1" algn="just"/>
            <a:r>
              <a:rPr lang="es-ES" sz="1800" b="1" dirty="0"/>
              <a:t>El tratamiento médico-farmacéutico gratuito </a:t>
            </a:r>
            <a:r>
              <a:rPr lang="es-ES" sz="1800" dirty="0"/>
              <a:t>(no se abona el 40%)</a:t>
            </a:r>
          </a:p>
          <a:p>
            <a:pPr lvl="1" algn="just"/>
            <a:r>
              <a:rPr lang="es-ES" sz="1800" b="1" dirty="0"/>
              <a:t> Prestaciones derivadas</a:t>
            </a:r>
            <a:r>
              <a:rPr lang="es-ES" sz="1800" dirty="0"/>
              <a:t> de la Seguridad Social (con independencia del tiempo de cotización) </a:t>
            </a:r>
          </a:p>
          <a:p>
            <a:pPr lvl="2" algn="just"/>
            <a:r>
              <a:rPr lang="es-ES" sz="1800" b="1" u="sng" dirty="0"/>
              <a:t>Asistencia sanitaria completa</a:t>
            </a:r>
            <a:r>
              <a:rPr lang="es-ES" sz="1800" b="1" dirty="0"/>
              <a:t> </a:t>
            </a:r>
            <a:r>
              <a:rPr lang="es-ES" sz="1800" dirty="0"/>
              <a:t>con independencia de que el empresario haya incumplido sus obligaciones en materia de afiliación, altas y bajas, o el contrato se hubiera celebrado contraviniendo las normas.</a:t>
            </a:r>
          </a:p>
          <a:p>
            <a:pPr lvl="2" algn="just"/>
            <a:r>
              <a:rPr lang="es-ES" sz="1800" dirty="0"/>
              <a:t> </a:t>
            </a:r>
            <a:r>
              <a:rPr lang="es-ES" sz="1800" b="1" u="sng" dirty="0"/>
              <a:t>Prestaciones económicas:</a:t>
            </a:r>
            <a:r>
              <a:rPr lang="es-ES" sz="1800" b="1" dirty="0"/>
              <a:t> </a:t>
            </a:r>
          </a:p>
          <a:p>
            <a:pPr lvl="3" algn="just"/>
            <a:r>
              <a:rPr lang="es-ES" sz="1800" dirty="0"/>
              <a:t>Lesiones permanentes no Invalidantes e Incapacidad temporal, permanente (total o absoluta) gran invalidez con una base reguladora mayor a un supuesto de enfermedad común </a:t>
            </a:r>
          </a:p>
          <a:p>
            <a:pPr lvl="3" algn="just"/>
            <a:r>
              <a:rPr lang="es-ES" sz="1800" dirty="0"/>
              <a:t>Indemnización especial en casos de muerte por </a:t>
            </a:r>
            <a:r>
              <a:rPr lang="es-ES" sz="1800" dirty="0" smtClean="0"/>
              <a:t>EP </a:t>
            </a:r>
            <a:endParaRPr lang="es-ES" sz="1800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APABOGADOS\Desktop\FORMACION\congreso patología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9" y="5431156"/>
            <a:ext cx="1422894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BENEFICIOS </a:t>
            </a:r>
            <a:r>
              <a:rPr lang="es-ES" sz="3600" b="1" dirty="0" smtClean="0">
                <a:solidFill>
                  <a:srgbClr val="FF0000"/>
                </a:solidFill>
              </a:rPr>
              <a:t>DEL RECONOCIMIENTO DE LA ENFERMEDAD </a:t>
            </a:r>
            <a:r>
              <a:rPr lang="es-ES" sz="3600" b="1" dirty="0">
                <a:solidFill>
                  <a:srgbClr val="FF0000"/>
                </a:solidFill>
              </a:rPr>
              <a:t>PROFESIONAL </a:t>
            </a:r>
            <a:endParaRPr lang="es-ES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95072"/>
            <a:ext cx="8229600" cy="4572000"/>
          </a:xfrm>
        </p:spPr>
        <p:txBody>
          <a:bodyPr>
            <a:normAutofit/>
          </a:bodyPr>
          <a:lstStyle/>
          <a:p>
            <a:pPr lvl="0" algn="just"/>
            <a:r>
              <a:rPr lang="es-ES" sz="2400" b="1" dirty="0" smtClean="0">
                <a:solidFill>
                  <a:srgbClr val="FF0000"/>
                </a:solidFill>
              </a:rPr>
              <a:t>Consecuencias </a:t>
            </a:r>
            <a:r>
              <a:rPr lang="es-ES" sz="2400" b="1" dirty="0">
                <a:solidFill>
                  <a:srgbClr val="FF0000"/>
                </a:solidFill>
              </a:rPr>
              <a:t>económicas </a:t>
            </a:r>
            <a:endParaRPr lang="es-ES" sz="2400" dirty="0">
              <a:solidFill>
                <a:srgbClr val="FF0000"/>
              </a:solidFill>
            </a:endParaRPr>
          </a:p>
          <a:p>
            <a:pPr lvl="1" algn="just"/>
            <a:r>
              <a:rPr lang="es-ES" sz="1800" b="1" u="sng" dirty="0"/>
              <a:t>Indemnización especial </a:t>
            </a:r>
            <a:r>
              <a:rPr lang="es-ES" sz="1800" u="sng" dirty="0"/>
              <a:t>por fallecimiento o Incapacidad Permanente conforme Convenio Colectivo </a:t>
            </a:r>
            <a:endParaRPr lang="es-ES" sz="1800" dirty="0"/>
          </a:p>
          <a:p>
            <a:pPr lvl="1" algn="just"/>
            <a:r>
              <a:rPr lang="es-ES" sz="1800" dirty="0"/>
              <a:t>Si la </a:t>
            </a:r>
            <a:r>
              <a:rPr lang="es-ES" sz="1800" dirty="0" smtClean="0"/>
              <a:t>Enfermedad Profesional </a:t>
            </a:r>
            <a:r>
              <a:rPr lang="es-ES" sz="1800" dirty="0"/>
              <a:t>es consecuencia de una infracción empresarial de las medidas de seguridad e higiene:</a:t>
            </a:r>
          </a:p>
          <a:p>
            <a:pPr lvl="2" algn="just"/>
            <a:r>
              <a:rPr lang="es-ES" sz="1800" b="1" u="sng" dirty="0"/>
              <a:t>Indemnización</a:t>
            </a:r>
            <a:r>
              <a:rPr lang="es-ES" sz="1800" u="sng" dirty="0"/>
              <a:t> de daños y perjuicios para el enfermo y sus familiares</a:t>
            </a:r>
          </a:p>
          <a:p>
            <a:pPr lvl="2" algn="just"/>
            <a:r>
              <a:rPr lang="es-ES" sz="1800" b="1" u="sng" dirty="0"/>
              <a:t>Recargo de prestaciones</a:t>
            </a:r>
            <a:r>
              <a:rPr lang="es-ES" sz="1800" u="sng" dirty="0"/>
              <a:t>:</a:t>
            </a:r>
            <a:r>
              <a:rPr lang="es-ES" sz="1800" dirty="0"/>
              <a:t> aumento de la pensión entre un 30% y un 50</a:t>
            </a:r>
            <a:r>
              <a:rPr lang="es-ES" sz="1800" dirty="0" smtClean="0"/>
              <a:t>%</a:t>
            </a:r>
          </a:p>
          <a:p>
            <a:pPr lvl="0" algn="just">
              <a:buClr>
                <a:srgbClr val="2DA2BF"/>
              </a:buClr>
            </a:pPr>
            <a:r>
              <a:rPr lang="es-ES" sz="2400" b="1" dirty="0">
                <a:solidFill>
                  <a:srgbClr val="FF0000"/>
                </a:solidFill>
              </a:rPr>
              <a:t>Consecuencias de índole preventivo-sanitaria:</a:t>
            </a:r>
            <a:endParaRPr lang="es-ES" sz="2400" dirty="0">
              <a:solidFill>
                <a:srgbClr val="FF0000"/>
              </a:solidFill>
            </a:endParaRPr>
          </a:p>
          <a:p>
            <a:pPr lvl="2">
              <a:buClr>
                <a:srgbClr val="2DA2BF"/>
              </a:buClr>
            </a:pPr>
            <a:r>
              <a:rPr lang="es-ES" sz="1800" dirty="0"/>
              <a:t>Periodo de observación para el diagnóstico definitivo: incapacidad temporal cobrando el 75% del salario </a:t>
            </a:r>
            <a:endParaRPr lang="es-ES" sz="1800" dirty="0" smtClean="0"/>
          </a:p>
          <a:p>
            <a:pPr lvl="2">
              <a:buClr>
                <a:srgbClr val="2DA2BF"/>
              </a:buClr>
            </a:pPr>
            <a:r>
              <a:rPr lang="es-ES" sz="1800" dirty="0" smtClean="0"/>
              <a:t>Cambio </a:t>
            </a:r>
            <a:r>
              <a:rPr lang="es-ES" sz="1800" dirty="0"/>
              <a:t>puesto de trabajo conservando el salario </a:t>
            </a:r>
          </a:p>
          <a:p>
            <a:pPr lvl="2" algn="just"/>
            <a:endParaRPr lang="es-ES" sz="1800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APABOGADOS\Desktop\FORMACION\congreso patología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9" y="5431156"/>
            <a:ext cx="1422894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PROCESO JUDICIAL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70801"/>
            <a:ext cx="8229600" cy="4572000"/>
          </a:xfrm>
        </p:spPr>
        <p:txBody>
          <a:bodyPr>
            <a:normAutofit/>
          </a:bodyPr>
          <a:lstStyle/>
          <a:p>
            <a:pPr lvl="0" algn="just"/>
            <a:r>
              <a:rPr lang="es-ES" sz="2400" b="1" dirty="0" smtClean="0">
                <a:solidFill>
                  <a:srgbClr val="FF0000"/>
                </a:solidFill>
              </a:rPr>
              <a:t>Reconocimiento de la Enfermedad Profesional</a:t>
            </a:r>
          </a:p>
          <a:p>
            <a:pPr lvl="1" algn="just"/>
            <a:r>
              <a:rPr lang="es-ES" sz="2000" dirty="0" smtClean="0"/>
              <a:t>Ante la mutua </a:t>
            </a:r>
          </a:p>
          <a:p>
            <a:pPr lvl="1" algn="just"/>
            <a:r>
              <a:rPr lang="es-ES" sz="2000" dirty="0" smtClean="0"/>
              <a:t>Ante el INSS: reclamación previa </a:t>
            </a:r>
          </a:p>
          <a:p>
            <a:pPr lvl="1" algn="just"/>
            <a:r>
              <a:rPr lang="es-ES" sz="2000" dirty="0" smtClean="0"/>
              <a:t>Ante el Juzgado de lo Social	</a:t>
            </a:r>
          </a:p>
          <a:p>
            <a:pPr lvl="2" algn="just"/>
            <a:r>
              <a:rPr lang="es-ES" sz="1800" dirty="0" smtClean="0"/>
              <a:t>Requiere pericial </a:t>
            </a:r>
          </a:p>
          <a:p>
            <a:pPr lvl="0" algn="just">
              <a:buClr>
                <a:srgbClr val="2DA2BF"/>
              </a:buClr>
            </a:pPr>
            <a:r>
              <a:rPr lang="es-ES" sz="2400" b="1" dirty="0" smtClean="0">
                <a:solidFill>
                  <a:srgbClr val="FF0000"/>
                </a:solidFill>
              </a:rPr>
              <a:t>Recargo de prestaciones (aumento % pensión)</a:t>
            </a:r>
          </a:p>
          <a:p>
            <a:pPr lvl="1" algn="just">
              <a:buClr>
                <a:srgbClr val="2DA2BF"/>
              </a:buClr>
            </a:pPr>
            <a:r>
              <a:rPr lang="es-ES" sz="2000" dirty="0">
                <a:solidFill>
                  <a:prstClr val="white"/>
                </a:solidFill>
              </a:rPr>
              <a:t>Ante la </a:t>
            </a:r>
            <a:r>
              <a:rPr lang="es-ES" sz="2000" dirty="0" smtClean="0">
                <a:solidFill>
                  <a:prstClr val="white"/>
                </a:solidFill>
              </a:rPr>
              <a:t>Inspección de Trabajo: reclamación previa </a:t>
            </a:r>
            <a:endParaRPr lang="es-ES" sz="2000" dirty="0">
              <a:solidFill>
                <a:prstClr val="white"/>
              </a:solidFill>
            </a:endParaRPr>
          </a:p>
          <a:p>
            <a:pPr lvl="1" algn="just">
              <a:buClr>
                <a:srgbClr val="2DA2BF"/>
              </a:buClr>
            </a:pPr>
            <a:r>
              <a:rPr lang="es-ES" sz="2000" dirty="0">
                <a:solidFill>
                  <a:prstClr val="white"/>
                </a:solidFill>
              </a:rPr>
              <a:t>Ante el INSS </a:t>
            </a:r>
          </a:p>
          <a:p>
            <a:pPr lvl="1" algn="just">
              <a:buClr>
                <a:srgbClr val="2DA2BF"/>
              </a:buClr>
            </a:pPr>
            <a:r>
              <a:rPr lang="es-ES" sz="2000" dirty="0">
                <a:solidFill>
                  <a:prstClr val="white"/>
                </a:solidFill>
              </a:rPr>
              <a:t>Ante el Juzgado de lo Social </a:t>
            </a:r>
            <a:endParaRPr lang="es-ES" sz="2000" dirty="0" smtClean="0">
              <a:solidFill>
                <a:prstClr val="white"/>
              </a:solidFill>
            </a:endParaRPr>
          </a:p>
          <a:p>
            <a:pPr lvl="2" algn="just">
              <a:buClr>
                <a:srgbClr val="2DA2BF"/>
              </a:buClr>
            </a:pPr>
            <a:r>
              <a:rPr lang="es-ES" sz="1800" dirty="0" smtClean="0">
                <a:solidFill>
                  <a:prstClr val="white"/>
                </a:solidFill>
              </a:rPr>
              <a:t>Requiere pericial </a:t>
            </a:r>
            <a:endParaRPr lang="es-ES" sz="1800" dirty="0">
              <a:solidFill>
                <a:prstClr val="white"/>
              </a:solidFill>
            </a:endParaRPr>
          </a:p>
          <a:p>
            <a:pPr lvl="2" algn="just"/>
            <a:endParaRPr lang="es-ES" sz="2000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APABOGADOS\Desktop\FORMACION\congreso patología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9" y="5431156"/>
            <a:ext cx="1422894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PROCESO JUDICIAL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61156"/>
            <a:ext cx="8229600" cy="4572000"/>
          </a:xfrm>
        </p:spPr>
        <p:txBody>
          <a:bodyPr>
            <a:normAutofit/>
          </a:bodyPr>
          <a:lstStyle/>
          <a:p>
            <a:pPr lvl="0" algn="just">
              <a:buClr>
                <a:srgbClr val="2DA2BF"/>
              </a:buClr>
            </a:pPr>
            <a:r>
              <a:rPr lang="es-ES" sz="2400" b="1" dirty="0">
                <a:solidFill>
                  <a:srgbClr val="FF0000"/>
                </a:solidFill>
              </a:rPr>
              <a:t>Indemnización de daños y perjuicios </a:t>
            </a:r>
          </a:p>
          <a:p>
            <a:pPr lvl="1" algn="just">
              <a:buClr>
                <a:srgbClr val="2DA2BF"/>
              </a:buClr>
            </a:pPr>
            <a:r>
              <a:rPr lang="es-ES" sz="2000" b="1" dirty="0">
                <a:solidFill>
                  <a:prstClr val="white"/>
                </a:solidFill>
              </a:rPr>
              <a:t>Ante el Juzgado de lo </a:t>
            </a:r>
            <a:r>
              <a:rPr lang="es-ES" sz="2000" b="1" dirty="0" smtClean="0">
                <a:solidFill>
                  <a:prstClr val="white"/>
                </a:solidFill>
              </a:rPr>
              <a:t>Social</a:t>
            </a:r>
          </a:p>
          <a:p>
            <a:pPr lvl="2" algn="just">
              <a:buClr>
                <a:srgbClr val="2DA2BF"/>
              </a:buClr>
            </a:pPr>
            <a:r>
              <a:rPr lang="es-ES" sz="2000" dirty="0" smtClean="0">
                <a:solidFill>
                  <a:prstClr val="white"/>
                </a:solidFill>
              </a:rPr>
              <a:t>No </a:t>
            </a:r>
            <a:r>
              <a:rPr lang="es-ES" sz="2000" dirty="0">
                <a:solidFill>
                  <a:prstClr val="white"/>
                </a:solidFill>
              </a:rPr>
              <a:t>costas </a:t>
            </a:r>
            <a:endParaRPr lang="es-ES" sz="2000" dirty="0" smtClean="0">
              <a:solidFill>
                <a:prstClr val="white"/>
              </a:solidFill>
            </a:endParaRPr>
          </a:p>
          <a:p>
            <a:pPr lvl="2" algn="just">
              <a:buClr>
                <a:srgbClr val="2DA2BF"/>
              </a:buClr>
            </a:pPr>
            <a:r>
              <a:rPr lang="es-ES" sz="2000" dirty="0" smtClean="0">
                <a:solidFill>
                  <a:prstClr val="white"/>
                </a:solidFill>
              </a:rPr>
              <a:t>Facilidad </a:t>
            </a:r>
            <a:r>
              <a:rPr lang="es-ES" sz="2000" dirty="0">
                <a:solidFill>
                  <a:prstClr val="white"/>
                </a:solidFill>
              </a:rPr>
              <a:t>probatoria</a:t>
            </a:r>
          </a:p>
          <a:p>
            <a:pPr lvl="1" algn="just">
              <a:buClr>
                <a:srgbClr val="2DA2BF"/>
              </a:buClr>
            </a:pPr>
            <a:r>
              <a:rPr lang="es-ES" sz="2000" b="1" dirty="0">
                <a:solidFill>
                  <a:prstClr val="white"/>
                </a:solidFill>
              </a:rPr>
              <a:t>Ante el Juzgado de </a:t>
            </a:r>
            <a:r>
              <a:rPr lang="es-ES" sz="2000" b="1" dirty="0" smtClean="0">
                <a:solidFill>
                  <a:prstClr val="white"/>
                </a:solidFill>
              </a:rPr>
              <a:t>Instrucción (Penal)</a:t>
            </a:r>
          </a:p>
          <a:p>
            <a:pPr lvl="2" algn="just">
              <a:buClr>
                <a:srgbClr val="2DA2BF"/>
              </a:buClr>
            </a:pPr>
            <a:r>
              <a:rPr lang="es-ES" sz="2000" dirty="0" smtClean="0">
                <a:solidFill>
                  <a:prstClr val="white"/>
                </a:solidFill>
              </a:rPr>
              <a:t>No </a:t>
            </a:r>
            <a:r>
              <a:rPr lang="es-ES" sz="2000" dirty="0">
                <a:solidFill>
                  <a:prstClr val="white"/>
                </a:solidFill>
              </a:rPr>
              <a:t>costas </a:t>
            </a:r>
            <a:endParaRPr lang="es-ES" sz="2000" dirty="0" smtClean="0">
              <a:solidFill>
                <a:prstClr val="white"/>
              </a:solidFill>
            </a:endParaRPr>
          </a:p>
          <a:p>
            <a:pPr lvl="2" algn="just">
              <a:buClr>
                <a:srgbClr val="2DA2BF"/>
              </a:buClr>
            </a:pPr>
            <a:r>
              <a:rPr lang="es-ES" sz="2000" dirty="0">
                <a:solidFill>
                  <a:prstClr val="white"/>
                </a:solidFill>
              </a:rPr>
              <a:t>Dificultad </a:t>
            </a:r>
            <a:r>
              <a:rPr lang="es-ES" sz="2000" dirty="0" smtClean="0">
                <a:solidFill>
                  <a:prstClr val="white"/>
                </a:solidFill>
              </a:rPr>
              <a:t>probatoria: caso  azucarera de Toro </a:t>
            </a:r>
            <a:endParaRPr lang="es-ES" sz="2000" dirty="0">
              <a:solidFill>
                <a:prstClr val="white"/>
              </a:solidFill>
            </a:endParaRPr>
          </a:p>
          <a:p>
            <a:pPr lvl="1" algn="just">
              <a:buClr>
                <a:srgbClr val="2DA2BF"/>
              </a:buClr>
            </a:pPr>
            <a:r>
              <a:rPr lang="es-ES" sz="2000" b="1" dirty="0" smtClean="0"/>
              <a:t>Ante el Juzgado de 1ª Instancia (Civil) </a:t>
            </a:r>
          </a:p>
          <a:p>
            <a:pPr lvl="2" algn="just">
              <a:buClr>
                <a:srgbClr val="2DA2BF"/>
              </a:buClr>
            </a:pPr>
            <a:r>
              <a:rPr lang="es-ES" sz="2000" dirty="0" smtClean="0">
                <a:solidFill>
                  <a:prstClr val="white"/>
                </a:solidFill>
              </a:rPr>
              <a:t>Solo para exposición ambiental </a:t>
            </a:r>
          </a:p>
          <a:p>
            <a:pPr lvl="2" algn="just">
              <a:buClr>
                <a:srgbClr val="2DA2BF"/>
              </a:buClr>
            </a:pPr>
            <a:r>
              <a:rPr lang="es-ES" sz="2000" dirty="0" smtClean="0">
                <a:solidFill>
                  <a:prstClr val="white"/>
                </a:solidFill>
              </a:rPr>
              <a:t>Si costas </a:t>
            </a:r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APABOGADOS\Desktop\FORMACION\congreso patología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9" y="5431156"/>
            <a:ext cx="1422894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EL PAPEL DEL FACULTATIVO ANTE LA SOSPECHA DE UNA ENFERMEDAD PROFESIONAL </a:t>
            </a:r>
            <a:endParaRPr lang="es-ES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000" b="1" dirty="0"/>
              <a:t>Real Decreto 1299/2006, de 10 de noviembre, por el que se aprueba el cuadro de enfermedades profesionales en el sistema de la Seguridad Social y se establecen criterios para su notificación y registro</a:t>
            </a:r>
            <a:endParaRPr lang="es-ES" sz="2000" dirty="0"/>
          </a:p>
          <a:p>
            <a:pPr lvl="1" algn="just"/>
            <a:r>
              <a:rPr lang="es-ES" sz="2000" b="1" dirty="0"/>
              <a:t>Artículo 5. Comunicación de enfermedades que podrían ser calificadas como profesionales.</a:t>
            </a:r>
            <a:endParaRPr lang="es-ES" sz="2000" dirty="0"/>
          </a:p>
          <a:p>
            <a:pPr lvl="2" algn="ctr"/>
            <a:r>
              <a:rPr lang="es-ES" sz="1600" i="1" dirty="0"/>
              <a:t>Cuando los facultativos del Sistema Nacional de Salud, con ocasión de sus actuaciones profesionales, </a:t>
            </a:r>
            <a:r>
              <a:rPr lang="es-ES" sz="1600" b="1" i="1" dirty="0"/>
              <a:t>tuvieran conocimiento de la existencia de una enfermedad de las incluidas</a:t>
            </a:r>
            <a:r>
              <a:rPr lang="es-ES" sz="1600" i="1" dirty="0"/>
              <a:t> en el anexo 1 que podría ser calificada como profesional, o bien de las recogidas en el anexo 2, y cuyo origen profesional se sospecha, lo comunicarán a los oportunos efectos, a través del organismo competente de cada comunidad autónoma y de las ciudades con Estatuto de Autonomía, a la entidad gestora, a los efectos de calificación previstos en el artículo 3 y, en su caso, a la entidad colaboradora de la Seguridad Social que asuma la protección de las contingencias profesionales. Igual comunicación deberán realizar los facultativos del servicio de prevención, en su caso.</a:t>
            </a:r>
            <a:endParaRPr lang="es-ES" sz="1600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APABOGADOS\Desktop\FORMACION\congreso patología\descar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0" y="5247280"/>
            <a:ext cx="1080102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EL PAPEL DEL FACULTATIVO ANTE LA SOSPECHA DE UNA ENFERMEDAD PROFESIONAL </a:t>
            </a:r>
            <a:endParaRPr lang="es-ES" sz="3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s-ES" sz="2400" b="1" dirty="0"/>
              <a:t>COMUNIDAD VALENCIANA</a:t>
            </a:r>
            <a:r>
              <a:rPr lang="es-ES" sz="2400" dirty="0"/>
              <a:t>: </a:t>
            </a:r>
          </a:p>
          <a:p>
            <a:pPr lvl="1" algn="just"/>
            <a:r>
              <a:rPr lang="es-ES" sz="2000" dirty="0"/>
              <a:t>Orden 6/2012, de 19 de abril  de la Conselleria de Sanidad, por la que se establece el procedimiento de comunicación de sospechas de enfermedades profesionales en la </a:t>
            </a:r>
            <a:r>
              <a:rPr lang="es-ES" sz="2000" dirty="0" err="1"/>
              <a:t>Comunitat</a:t>
            </a:r>
            <a:r>
              <a:rPr lang="es-ES" sz="2000" dirty="0"/>
              <a:t> Valenciana, a través del Sistema de Información Sanitaria y Vigilancia Epidemiológica Laboral</a:t>
            </a:r>
          </a:p>
          <a:p>
            <a:pPr lvl="1" algn="just"/>
            <a:r>
              <a:rPr lang="es-ES" sz="2000" dirty="0"/>
              <a:t>Sistema de Información Sanitaria y Vigilancia Epidemiológica Laboral</a:t>
            </a:r>
            <a:r>
              <a:rPr lang="es-ES" sz="2000" b="1" dirty="0"/>
              <a:t> </a:t>
            </a:r>
            <a:r>
              <a:rPr lang="es-ES" sz="2000" b="1" dirty="0">
                <a:solidFill>
                  <a:srgbClr val="FF0000"/>
                </a:solidFill>
              </a:rPr>
              <a:t>(SISVEL) </a:t>
            </a:r>
            <a:endParaRPr lang="es-ES" sz="2000" dirty="0">
              <a:solidFill>
                <a:srgbClr val="FF0000"/>
              </a:solidFill>
            </a:endParaRPr>
          </a:p>
          <a:p>
            <a:pPr lvl="1" algn="just"/>
            <a:r>
              <a:rPr lang="es-ES" sz="2000" dirty="0"/>
              <a:t>Implantado para médicos de atención primaria y centros de especialidades </a:t>
            </a:r>
            <a:r>
              <a:rPr lang="es-ES" sz="2000" dirty="0" smtClean="0"/>
              <a:t>médicas: Posibilidad </a:t>
            </a:r>
            <a:r>
              <a:rPr lang="es-ES" sz="2000" dirty="0"/>
              <a:t>de comunicar directamente la </a:t>
            </a:r>
            <a:r>
              <a:rPr lang="es-ES" sz="2000" dirty="0" smtClean="0"/>
              <a:t>Enfermedad profesional o sólo la sospecha </a:t>
            </a:r>
            <a:endParaRPr lang="es-ES" sz="2000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APABOGADOS\Desktop\FORMACION\congreso patología\descar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0" y="5247280"/>
            <a:ext cx="1080102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ACTUACIÓN JUDICIAL DEL MÉDICO</a:t>
            </a:r>
            <a:endParaRPr lang="es-ES" sz="3200" b="1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39552" y="146225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2600" b="1" dirty="0" smtClean="0"/>
              <a:t>Perito de parte </a:t>
            </a:r>
          </a:p>
          <a:p>
            <a:pPr algn="ctr"/>
            <a:r>
              <a:rPr lang="es-ES" sz="2600" b="1" dirty="0" smtClean="0"/>
              <a:t>Pericial judicial </a:t>
            </a:r>
          </a:p>
          <a:p>
            <a:pPr algn="ctr"/>
            <a:r>
              <a:rPr lang="es-ES" sz="2600" b="1" dirty="0" smtClean="0"/>
              <a:t>Testigo- perito </a:t>
            </a:r>
          </a:p>
          <a:p>
            <a:pPr marL="64008" indent="0" algn="ctr">
              <a:buNone/>
            </a:pPr>
            <a:r>
              <a:rPr lang="es-ES" sz="2600" dirty="0"/>
              <a:t>Art. 335.2 LEC Al emitir el dictamen, todo perito deberá manifestar, bajo juramento o promesa de </a:t>
            </a:r>
            <a:r>
              <a:rPr lang="es-ES" sz="2600" b="1" dirty="0"/>
              <a:t>decir verdad</a:t>
            </a:r>
            <a:r>
              <a:rPr lang="es-ES" sz="2600" dirty="0"/>
              <a:t>, que ha actuado y, en su caso, actuará con la </a:t>
            </a:r>
            <a:r>
              <a:rPr lang="es-ES" sz="2600" b="1" dirty="0"/>
              <a:t>mayor objetividad</a:t>
            </a:r>
            <a:r>
              <a:rPr lang="es-ES" sz="2600" dirty="0"/>
              <a:t> posible, tomando en consideración </a:t>
            </a:r>
            <a:r>
              <a:rPr lang="es-ES" sz="2600" b="1" dirty="0"/>
              <a:t>tanto lo que pueda favorecer como lo que sea susceptible de causar perjuicio a cualquiera de las partes,</a:t>
            </a:r>
            <a:r>
              <a:rPr lang="es-ES" sz="2600" dirty="0"/>
              <a:t> y que conoce las sanciones penales en las que podría incurrir si incumpliere su deber como perito.</a:t>
            </a:r>
          </a:p>
        </p:txBody>
      </p:sp>
      <p:pic>
        <p:nvPicPr>
          <p:cNvPr id="1028" name="Picture 4" descr="C:\Users\APABOGADOS\Desktop\FORMACION\congreso patología\area-pericial-portad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517232"/>
            <a:ext cx="1440159" cy="1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ACTUACIÓN JUDICIAL DEL MÉDICO</a:t>
            </a:r>
            <a:endParaRPr lang="es-ES" sz="3200" b="1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39552" y="1462250"/>
            <a:ext cx="8229600" cy="526590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 smtClean="0"/>
              <a:t>¿Cómo ayudar al paciente? </a:t>
            </a:r>
            <a:endParaRPr lang="es-ES" sz="2600" b="1" dirty="0"/>
          </a:p>
        </p:txBody>
      </p:sp>
      <p:pic>
        <p:nvPicPr>
          <p:cNvPr id="1028" name="Picture 4" descr="C:\Users\APABOGADOS\Desktop\FORMACION\congreso patología\area-pericial-portad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517232"/>
            <a:ext cx="1368151" cy="1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PABOGADOS\Desktop\FORMACION\congreso patología\Sin títu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512450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ACTUACIÓN JUDICIAL DEL MÉDICO 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47547"/>
            <a:ext cx="8229600" cy="457200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DISCUSIÓN RECUENTO NÚMERO DE CUERPOS FERRUGINOSOS 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APABOGADOS\Desktop\FORMACION\congreso patología\area-pericial-portad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517232"/>
            <a:ext cx="1368151" cy="1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7"/>
            <a:ext cx="4522334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Autofit/>
          </a:bodyPr>
          <a:lstStyle/>
          <a:p>
            <a:pPr marL="64008" lvl="0" algn="ctr">
              <a:spcBef>
                <a:spcPct val="20000"/>
              </a:spcBef>
            </a:pPr>
            <a:r>
              <a:rPr lang="es-ES" sz="32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¿QUÉ ES UNA ENFERMEDAD PROFESIONAL? </a:t>
            </a:r>
            <a:r>
              <a:rPr lang="es-ES" sz="3200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/>
            </a:r>
            <a:br>
              <a:rPr lang="es-ES" sz="3200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es-ES" sz="2900" b="1" dirty="0" smtClean="0"/>
              <a:t>Real Decreto Legislativo 8/2015 (Ley General de la Seguridad Social).</a:t>
            </a:r>
            <a:endParaRPr lang="es-ES" sz="2900" dirty="0"/>
          </a:p>
          <a:p>
            <a:pPr lvl="1" algn="ctr"/>
            <a:r>
              <a:rPr lang="es-ES" sz="2400" dirty="0"/>
              <a:t>Art. 157.1 Se entenderá por enfermedad profesional la </a:t>
            </a:r>
            <a:r>
              <a:rPr lang="es-ES" sz="2400" b="1" dirty="0">
                <a:solidFill>
                  <a:srgbClr val="FF0000"/>
                </a:solidFill>
              </a:rPr>
              <a:t>contraída a consecuencia del trabajo ejecutado por cuenta ajena en las actividades que se especifiquen en el cuadro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que se apruebe por las disposiciones de aplicación y desarrollo de esta ley, y que esté </a:t>
            </a:r>
            <a:r>
              <a:rPr lang="es-ES" sz="2400" b="1" dirty="0">
                <a:solidFill>
                  <a:srgbClr val="FF0000"/>
                </a:solidFill>
              </a:rPr>
              <a:t>provocada por la acción de los elementos o sustancias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que en dicho cuadro se indiquen para cada enfermedad profesional.</a:t>
            </a:r>
          </a:p>
          <a:p>
            <a:endParaRPr lang="es-ES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5445224"/>
            <a:ext cx="150061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ACTUACIÓN JUDICIAL DEL MÉDICO 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87158"/>
            <a:ext cx="8229600" cy="457200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CONSEJOS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APABOGADOS\Desktop\FORMACION\congreso patología\area-pericial-portad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517232"/>
            <a:ext cx="1368151" cy="1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01325" y="1994520"/>
            <a:ext cx="64807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indent="-384048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s-ES" sz="2000" b="1" dirty="0"/>
              <a:t>No ser categórico, sobre todo en las negaciones (si se busca , se encuentra) </a:t>
            </a:r>
          </a:p>
          <a:p>
            <a:pPr marL="64008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s-ES" sz="2000" b="1" dirty="0" smtClean="0"/>
          </a:p>
          <a:p>
            <a:pPr marL="448056" indent="-384048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s-ES" sz="2000" b="1" dirty="0" smtClean="0"/>
              <a:t>Acreditada </a:t>
            </a:r>
            <a:r>
              <a:rPr lang="es-ES" sz="2000" b="1" dirty="0"/>
              <a:t>la exposición al amianto desde un punto de vista de salud laboral: no solicitar recuento CF</a:t>
            </a:r>
          </a:p>
          <a:p>
            <a:pPr marL="448056" indent="-384048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es-ES" sz="2000" b="1" dirty="0"/>
          </a:p>
          <a:p>
            <a:pPr marL="448056" indent="-384048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s-ES" sz="2000" b="1" dirty="0"/>
              <a:t>Mesotelioma: nunca solicitar recuento CF </a:t>
            </a:r>
          </a:p>
          <a:p>
            <a:pPr marL="448056" indent="-384048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es-ES" sz="2000" b="1" dirty="0"/>
          </a:p>
          <a:p>
            <a:pPr marL="448056" indent="-384048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s-ES" sz="2000" b="1" dirty="0"/>
              <a:t>Ante diagnóstico no definitivos: remisión del material histológico para diagnóstico definitivo</a:t>
            </a:r>
          </a:p>
          <a:p>
            <a:pPr marL="448056" indent="-384048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es-ES" sz="2000" b="1" dirty="0"/>
          </a:p>
          <a:p>
            <a:pPr marL="448056" indent="-384048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s-ES" sz="2000" b="1" dirty="0"/>
              <a:t>Consultar con un profesional de la abogacía o con el Colegio de médicos. </a:t>
            </a:r>
          </a:p>
          <a:p>
            <a:pPr algn="just"/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9479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GRACIAS POR SU ATENCIÓN</a:t>
            </a:r>
            <a:endParaRPr lang="es-ES" sz="3200" b="1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17060"/>
            <a:ext cx="2664296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1149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5614903" cy="10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347864" y="42165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MAYO 2017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727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¿QUÉ ES UNA ENFERMEDAD PROFESIONAL?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48339"/>
            <a:ext cx="822960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500" b="1" dirty="0" smtClean="0"/>
              <a:t>REAL </a:t>
            </a:r>
            <a:r>
              <a:rPr lang="es-ES" sz="2500" b="1" dirty="0"/>
              <a:t>DECRETO </a:t>
            </a:r>
            <a:r>
              <a:rPr lang="es-ES" sz="2500" b="1" dirty="0" smtClean="0"/>
              <a:t>1299/2006: cuadro </a:t>
            </a:r>
            <a:r>
              <a:rPr lang="es-ES" sz="2500" b="1" dirty="0"/>
              <a:t>de enfermedades profesionales </a:t>
            </a:r>
            <a:r>
              <a:rPr lang="es-ES" sz="2500" b="1" dirty="0" smtClean="0"/>
              <a:t> causadas por:</a:t>
            </a:r>
          </a:p>
          <a:p>
            <a:pPr lvl="1" algn="ctr"/>
            <a:r>
              <a:rPr lang="es-ES" sz="2500" dirty="0"/>
              <a:t>Grupo 1: </a:t>
            </a:r>
            <a:r>
              <a:rPr lang="es-ES" sz="2500" b="1" dirty="0" smtClean="0"/>
              <a:t>agentes </a:t>
            </a:r>
            <a:r>
              <a:rPr lang="es-ES" sz="2500" b="1" dirty="0"/>
              <a:t>químicos</a:t>
            </a:r>
            <a:r>
              <a:rPr lang="es-ES" sz="2500" dirty="0"/>
              <a:t>:</a:t>
            </a:r>
          </a:p>
          <a:p>
            <a:pPr lvl="1" algn="ctr"/>
            <a:r>
              <a:rPr lang="es-ES" sz="2500" dirty="0"/>
              <a:t>Grupo 2: </a:t>
            </a:r>
            <a:r>
              <a:rPr lang="es-ES" sz="2500" b="1" dirty="0" smtClean="0"/>
              <a:t>agentes </a:t>
            </a:r>
            <a:r>
              <a:rPr lang="es-ES" sz="2500" b="1" dirty="0"/>
              <a:t>físicos</a:t>
            </a:r>
            <a:r>
              <a:rPr lang="es-ES" sz="2500" dirty="0"/>
              <a:t>.</a:t>
            </a:r>
          </a:p>
          <a:p>
            <a:pPr lvl="1" algn="ctr"/>
            <a:r>
              <a:rPr lang="es-ES" sz="2500" dirty="0"/>
              <a:t>Grupo </a:t>
            </a:r>
            <a:r>
              <a:rPr lang="es-ES" sz="2500" dirty="0" smtClean="0"/>
              <a:t>3: </a:t>
            </a:r>
            <a:r>
              <a:rPr lang="es-ES" sz="2500" b="1" dirty="0"/>
              <a:t>a</a:t>
            </a:r>
            <a:r>
              <a:rPr lang="es-ES" sz="2500" b="1" dirty="0" smtClean="0"/>
              <a:t>gentes </a:t>
            </a:r>
            <a:r>
              <a:rPr lang="es-ES" sz="2500" b="1" dirty="0"/>
              <a:t>biológicos</a:t>
            </a:r>
            <a:r>
              <a:rPr lang="es-ES" sz="2500" dirty="0"/>
              <a:t>.</a:t>
            </a:r>
          </a:p>
          <a:p>
            <a:pPr lvl="1" algn="ctr"/>
            <a:r>
              <a:rPr lang="es-ES" sz="2500" dirty="0"/>
              <a:t>Grupo 4: </a:t>
            </a:r>
            <a:r>
              <a:rPr lang="es-ES" sz="2500" b="1" dirty="0" smtClean="0"/>
              <a:t>inhalación</a:t>
            </a:r>
            <a:r>
              <a:rPr lang="es-ES" sz="2500" dirty="0" smtClean="0"/>
              <a:t> </a:t>
            </a:r>
            <a:r>
              <a:rPr lang="es-ES" sz="2500" dirty="0"/>
              <a:t>de sustancias y agentes no comprendidas en otros apartados.</a:t>
            </a:r>
          </a:p>
          <a:p>
            <a:pPr lvl="1" algn="ctr"/>
            <a:r>
              <a:rPr lang="es-ES" sz="2500" dirty="0"/>
              <a:t>Grupo 5: </a:t>
            </a:r>
            <a:r>
              <a:rPr lang="es-ES" sz="2500" b="1" dirty="0" smtClean="0"/>
              <a:t>de </a:t>
            </a:r>
            <a:r>
              <a:rPr lang="es-ES" sz="2500" b="1" dirty="0"/>
              <a:t>la piel </a:t>
            </a:r>
            <a:r>
              <a:rPr lang="es-ES" sz="2500" dirty="0"/>
              <a:t>causadas por sustancias y agentes no comprendidos en alguno de los otros apartados.</a:t>
            </a:r>
          </a:p>
          <a:p>
            <a:pPr lvl="1" algn="ctr"/>
            <a:r>
              <a:rPr lang="es-ES" sz="2500" dirty="0">
                <a:solidFill>
                  <a:srgbClr val="FF0000"/>
                </a:solidFill>
              </a:rPr>
              <a:t>Grupo 6: </a:t>
            </a:r>
            <a:r>
              <a:rPr lang="es-ES" sz="2500" b="1" dirty="0" smtClean="0">
                <a:solidFill>
                  <a:srgbClr val="FF0000"/>
                </a:solidFill>
              </a:rPr>
              <a:t>agentes </a:t>
            </a:r>
            <a:r>
              <a:rPr lang="es-ES" sz="2500" b="1" dirty="0">
                <a:solidFill>
                  <a:srgbClr val="FF0000"/>
                </a:solidFill>
              </a:rPr>
              <a:t>carcinogénicos</a:t>
            </a:r>
            <a:r>
              <a:rPr lang="es-ES" sz="2500" b="1" dirty="0" smtClean="0">
                <a:solidFill>
                  <a:srgbClr val="FF0000"/>
                </a:solidFill>
              </a:rPr>
              <a:t>.</a:t>
            </a:r>
          </a:p>
          <a:p>
            <a:pPr lvl="1" algn="just"/>
            <a:endParaRPr lang="es-ES" sz="2500" b="1" dirty="0"/>
          </a:p>
          <a:p>
            <a:endParaRPr lang="es-ES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5445224"/>
            <a:ext cx="150061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6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CATEGORÍAS DE ENFERMEDADES PROFESIONALES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2600" b="1" dirty="0"/>
              <a:t>Grupo 1: Enfermedades profesionales causadas </a:t>
            </a:r>
            <a:r>
              <a:rPr lang="es-ES" sz="2600" b="1" dirty="0">
                <a:solidFill>
                  <a:srgbClr val="FF0000"/>
                </a:solidFill>
              </a:rPr>
              <a:t>por agentes químicos</a:t>
            </a:r>
            <a:r>
              <a:rPr lang="es-ES" sz="2600" dirty="0"/>
              <a:t>: </a:t>
            </a:r>
            <a:r>
              <a:rPr lang="es-ES" sz="2200" dirty="0"/>
              <a:t>49 compuestos químicos </a:t>
            </a:r>
            <a:r>
              <a:rPr lang="es-ES" sz="2200" dirty="0" smtClean="0"/>
              <a:t>(</a:t>
            </a:r>
            <a:r>
              <a:rPr lang="es-ES" sz="2200" dirty="0"/>
              <a:t>arsénico, berilio, </a:t>
            </a:r>
            <a:r>
              <a:rPr lang="es-ES" sz="2200" dirty="0" smtClean="0"/>
              <a:t>cadmio, cloro</a:t>
            </a:r>
            <a:r>
              <a:rPr lang="es-ES" sz="2200" dirty="0"/>
              <a:t>, </a:t>
            </a:r>
            <a:r>
              <a:rPr lang="es-ES" sz="2200" dirty="0" smtClean="0"/>
              <a:t>flúor, ácido sulfúrico alcoholes </a:t>
            </a:r>
            <a:r>
              <a:rPr lang="es-ES" sz="2200" dirty="0"/>
              <a:t>y fenoles, </a:t>
            </a:r>
            <a:r>
              <a:rPr lang="es-ES" sz="2200" dirty="0" smtClean="0"/>
              <a:t>óxidos de </a:t>
            </a:r>
            <a:r>
              <a:rPr lang="es-ES" sz="2200" dirty="0"/>
              <a:t>carbono, de nitrógeno...) </a:t>
            </a:r>
          </a:p>
          <a:p>
            <a:pPr algn="just"/>
            <a:r>
              <a:rPr lang="es-ES" sz="2600" b="1" dirty="0"/>
              <a:t>Grupo 2: Enfermedades profesionales causadas por </a:t>
            </a:r>
            <a:r>
              <a:rPr lang="es-ES" sz="2600" b="1" dirty="0">
                <a:solidFill>
                  <a:srgbClr val="FF0000"/>
                </a:solidFill>
              </a:rPr>
              <a:t>agentes </a:t>
            </a:r>
            <a:r>
              <a:rPr lang="es-ES" sz="2600" b="1" dirty="0" smtClean="0">
                <a:solidFill>
                  <a:srgbClr val="FF0000"/>
                </a:solidFill>
              </a:rPr>
              <a:t>físicos</a:t>
            </a:r>
            <a:r>
              <a:rPr lang="es-ES" sz="2600" dirty="0"/>
              <a:t>:</a:t>
            </a:r>
            <a:r>
              <a:rPr lang="es-ES" sz="2600" dirty="0" smtClean="0"/>
              <a:t> </a:t>
            </a:r>
            <a:r>
              <a:rPr lang="es-ES" sz="2200" dirty="0" smtClean="0"/>
              <a:t>9 grupos:  </a:t>
            </a:r>
            <a:r>
              <a:rPr lang="es-ES" sz="2200" b="1" dirty="0" smtClean="0"/>
              <a:t>relación trabajo desarrollado/ enfermedad:</a:t>
            </a:r>
            <a:endParaRPr lang="es-ES" sz="2200" dirty="0"/>
          </a:p>
          <a:p>
            <a:pPr lvl="1" algn="ctr"/>
            <a:r>
              <a:rPr lang="es-ES" sz="1600" dirty="0"/>
              <a:t>Hipoacusia o sordera provocada por el ruido</a:t>
            </a:r>
          </a:p>
          <a:p>
            <a:pPr lvl="1" algn="ctr"/>
            <a:r>
              <a:rPr lang="es-ES" sz="1600" dirty="0" smtClean="0"/>
              <a:t>Enfermedades por </a:t>
            </a:r>
            <a:r>
              <a:rPr lang="es-ES" sz="1600" dirty="0"/>
              <a:t>posturas forzadas o movimientos repetitivos en el trabajo</a:t>
            </a:r>
          </a:p>
          <a:p>
            <a:pPr lvl="1" algn="ctr"/>
            <a:r>
              <a:rPr lang="es-ES" sz="1600" dirty="0"/>
              <a:t>Enfermedades </a:t>
            </a:r>
            <a:r>
              <a:rPr lang="es-ES" sz="1600" dirty="0" smtClean="0"/>
              <a:t>por </a:t>
            </a:r>
            <a:r>
              <a:rPr lang="es-ES" sz="1600" dirty="0"/>
              <a:t>compresión y descompresión atmosférica</a:t>
            </a:r>
          </a:p>
          <a:p>
            <a:pPr lvl="1" algn="ctr"/>
            <a:r>
              <a:rPr lang="es-ES" sz="1600" dirty="0"/>
              <a:t>Enfermedades provocadas por radiaciones ionizantes</a:t>
            </a:r>
          </a:p>
          <a:p>
            <a:pPr lvl="1" algn="ctr"/>
            <a:r>
              <a:rPr lang="es-ES" sz="1600" dirty="0"/>
              <a:t>Enfermedades </a:t>
            </a:r>
            <a:r>
              <a:rPr lang="es-ES" sz="1600" dirty="0" smtClean="0"/>
              <a:t>por exposiciones </a:t>
            </a:r>
            <a:r>
              <a:rPr lang="es-ES" sz="1600" dirty="0"/>
              <a:t>a radiaciones </a:t>
            </a:r>
            <a:r>
              <a:rPr lang="es-ES" sz="1600" dirty="0" smtClean="0"/>
              <a:t>ultravioletas  /energía </a:t>
            </a:r>
            <a:r>
              <a:rPr lang="es-ES" sz="1600" dirty="0"/>
              <a:t>radiante</a:t>
            </a:r>
          </a:p>
          <a:p>
            <a:pPr lvl="1" algn="ctr"/>
            <a:r>
              <a:rPr lang="es-ES" sz="1600" dirty="0" err="1" smtClean="0"/>
              <a:t>Nistagmus</a:t>
            </a:r>
            <a:r>
              <a:rPr lang="es-ES" sz="1600" dirty="0" smtClean="0"/>
              <a:t> </a:t>
            </a:r>
            <a:r>
              <a:rPr lang="es-ES" sz="1600" dirty="0"/>
              <a:t>de los </a:t>
            </a:r>
            <a:r>
              <a:rPr lang="es-ES" sz="1600" dirty="0" smtClean="0"/>
              <a:t>mineros</a:t>
            </a:r>
          </a:p>
          <a:p>
            <a:pPr lvl="1" algn="ctr">
              <a:buClr>
                <a:srgbClr val="2DA2BF"/>
              </a:buClr>
            </a:pPr>
            <a:r>
              <a:rPr lang="es-ES" sz="1600" dirty="0">
                <a:solidFill>
                  <a:prstClr val="white"/>
                </a:solidFill>
              </a:rPr>
              <a:t>Enfermedades de los nódulos de las cuerdas vocales por esfuerzos sostenidos de la </a:t>
            </a:r>
            <a:r>
              <a:rPr lang="es-ES" sz="1600" dirty="0" smtClean="0">
                <a:solidFill>
                  <a:prstClr val="white"/>
                </a:solidFill>
              </a:rPr>
              <a:t>voz</a:t>
            </a:r>
          </a:p>
          <a:p>
            <a:pPr lvl="1" algn="ctr">
              <a:buClr>
                <a:srgbClr val="2DA2BF"/>
              </a:buClr>
            </a:pPr>
            <a:r>
              <a:rPr lang="es-ES" sz="1600" dirty="0">
                <a:solidFill>
                  <a:prstClr val="white"/>
                </a:solidFill>
              </a:rPr>
              <a:t>Enfermedades por vibraciones mecánicas</a:t>
            </a:r>
          </a:p>
          <a:p>
            <a:pPr lvl="1" algn="ctr">
              <a:buClr>
                <a:srgbClr val="2DA2BF"/>
              </a:buClr>
            </a:pPr>
            <a:endParaRPr lang="es-ES" sz="1600" dirty="0">
              <a:solidFill>
                <a:prstClr val="white"/>
              </a:solidFill>
            </a:endParaRPr>
          </a:p>
          <a:p>
            <a:pPr lvl="1" algn="ctr"/>
            <a:endParaRPr lang="es-ES" sz="1600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04467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5445224"/>
            <a:ext cx="132738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CATEGORÍAS DE ENFERMEDADES PROFESIONALES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050" y="1628800"/>
            <a:ext cx="8229600" cy="140217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b="1" dirty="0" smtClean="0"/>
              <a:t>Grupo </a:t>
            </a:r>
            <a:r>
              <a:rPr lang="es-ES" sz="2400" b="1" dirty="0"/>
              <a:t>3: Enfermedades profesionales causadas por </a:t>
            </a:r>
            <a:r>
              <a:rPr lang="es-ES" sz="2400" b="1" dirty="0">
                <a:solidFill>
                  <a:srgbClr val="FF0000"/>
                </a:solidFill>
              </a:rPr>
              <a:t>agentes </a:t>
            </a:r>
            <a:r>
              <a:rPr lang="es-ES" sz="2400" b="1" dirty="0" smtClean="0">
                <a:solidFill>
                  <a:srgbClr val="FF0000"/>
                </a:solidFill>
              </a:rPr>
              <a:t>biológicos: </a:t>
            </a:r>
            <a:r>
              <a:rPr lang="es-ES" sz="2000" dirty="0"/>
              <a:t>e</a:t>
            </a:r>
            <a:r>
              <a:rPr lang="es-ES" sz="2000" dirty="0" smtClean="0"/>
              <a:t>nfermedades infecciosas, parasitarias, paludismo</a:t>
            </a:r>
            <a:r>
              <a:rPr lang="es-ES" sz="2000" dirty="0"/>
              <a:t>, </a:t>
            </a:r>
            <a:r>
              <a:rPr lang="es-ES" sz="2000" dirty="0" smtClean="0"/>
              <a:t>fiebre </a:t>
            </a:r>
            <a:r>
              <a:rPr lang="es-ES" sz="2000" dirty="0"/>
              <a:t>amarilla, </a:t>
            </a:r>
            <a:r>
              <a:rPr lang="es-ES" sz="2000" dirty="0" err="1" smtClean="0"/>
              <a:t>legionella</a:t>
            </a:r>
            <a:r>
              <a:rPr lang="es-ES" sz="2000" dirty="0" smtClean="0"/>
              <a:t>, fiebre </a:t>
            </a:r>
            <a:r>
              <a:rPr lang="es-ES" sz="2000" dirty="0"/>
              <a:t>recurrente, peste, </a:t>
            </a:r>
            <a:r>
              <a:rPr lang="es-ES" sz="2000" dirty="0" smtClean="0"/>
              <a:t>tifus…</a:t>
            </a:r>
          </a:p>
          <a:p>
            <a:pPr lvl="1" algn="just"/>
            <a:endParaRPr lang="es-ES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39552" y="2910684"/>
            <a:ext cx="8450857" cy="506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0" indent="-384048" algn="just">
              <a:spcBef>
                <a:spcPct val="20000"/>
              </a:spcBef>
              <a:buClr>
                <a:srgbClr val="2DA2BF"/>
              </a:buClr>
              <a:buSzPct val="80000"/>
              <a:buFont typeface="Wingdings 2"/>
              <a:buChar char=""/>
            </a:pPr>
            <a:r>
              <a:rPr lang="es-ES" sz="2400" b="1" dirty="0"/>
              <a:t>Grupo 4: Enfermedades profesionales causadas por </a:t>
            </a:r>
            <a:r>
              <a:rPr lang="es-ES" sz="2400" b="1" dirty="0">
                <a:solidFill>
                  <a:srgbClr val="FF0000"/>
                </a:solidFill>
              </a:rPr>
              <a:t>inhalación de sustancias y agentes no comprendidas en otros apartados </a:t>
            </a:r>
            <a:endParaRPr lang="es-ES" sz="2000" dirty="0" smtClean="0"/>
          </a:p>
          <a:p>
            <a:pPr marL="864108" lvl="1" indent="-342900" algn="ctr">
              <a:spcBef>
                <a:spcPct val="20000"/>
              </a:spcBef>
              <a:buClr>
                <a:srgbClr val="2DA2BF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1900" dirty="0" smtClean="0">
                <a:solidFill>
                  <a:prstClr val="white"/>
                </a:solidFill>
              </a:rPr>
              <a:t>Polvo </a:t>
            </a:r>
            <a:r>
              <a:rPr lang="es-ES" sz="1900" dirty="0">
                <a:solidFill>
                  <a:prstClr val="white"/>
                </a:solidFill>
              </a:rPr>
              <a:t>de carbón: Neumoconiosis de los mineros de </a:t>
            </a:r>
            <a:r>
              <a:rPr lang="es-ES" sz="1900" dirty="0" smtClean="0">
                <a:solidFill>
                  <a:prstClr val="white"/>
                </a:solidFill>
              </a:rPr>
              <a:t>carbón</a:t>
            </a:r>
          </a:p>
          <a:p>
            <a:pPr marL="864108" lvl="1" indent="-342900" algn="ctr">
              <a:spcBef>
                <a:spcPct val="20000"/>
              </a:spcBef>
              <a:buClr>
                <a:srgbClr val="2DA2BF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prstClr val="white"/>
                </a:solidFill>
              </a:rPr>
              <a:t>Polvo de sílice libre: silicosis: Trabajos expuestos a la inhalación de polvo de sílice libre, y especialmente: trabajos en minas, túneles, canteras, galerías, obras públicas.</a:t>
            </a:r>
          </a:p>
          <a:p>
            <a:pPr marL="864108" lvl="1" indent="-342900" algn="ctr">
              <a:spcBef>
                <a:spcPct val="20000"/>
              </a:spcBef>
              <a:buClr>
                <a:srgbClr val="2DA2BF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1900" dirty="0" smtClean="0">
                <a:solidFill>
                  <a:prstClr val="white"/>
                </a:solidFill>
              </a:rPr>
              <a:t>Polvos </a:t>
            </a:r>
            <a:r>
              <a:rPr lang="es-ES" sz="1900" dirty="0">
                <a:solidFill>
                  <a:prstClr val="white"/>
                </a:solidFill>
              </a:rPr>
              <a:t>de amianto: asbestosis, Afecciones </a:t>
            </a:r>
            <a:r>
              <a:rPr lang="es-ES" sz="1900" dirty="0" err="1">
                <a:solidFill>
                  <a:prstClr val="white"/>
                </a:solidFill>
              </a:rPr>
              <a:t>fibrosantes</a:t>
            </a:r>
            <a:r>
              <a:rPr lang="es-ES" sz="1900" dirty="0">
                <a:solidFill>
                  <a:prstClr val="white"/>
                </a:solidFill>
              </a:rPr>
              <a:t> de la pleura y pericardio </a:t>
            </a:r>
            <a:r>
              <a:rPr lang="es-ES" sz="1900" dirty="0" smtClean="0">
                <a:solidFill>
                  <a:prstClr val="white"/>
                </a:solidFill>
              </a:rPr>
              <a:t>o </a:t>
            </a:r>
            <a:r>
              <a:rPr lang="es-ES" sz="1900" dirty="0">
                <a:solidFill>
                  <a:prstClr val="white"/>
                </a:solidFill>
              </a:rPr>
              <a:t>cardíaca provocadas por </a:t>
            </a:r>
            <a:r>
              <a:rPr lang="es-ES" sz="1900" dirty="0" smtClean="0">
                <a:solidFill>
                  <a:prstClr val="white"/>
                </a:solidFill>
              </a:rPr>
              <a:t>amianto</a:t>
            </a:r>
          </a:p>
          <a:p>
            <a:pPr marL="864108" lvl="1" indent="-342900" algn="ctr">
              <a:spcBef>
                <a:spcPct val="20000"/>
              </a:spcBef>
              <a:buClr>
                <a:srgbClr val="2DA2BF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/>
              <a:t>Neum</a:t>
            </a:r>
            <a:r>
              <a:rPr lang="es-ES" sz="1900" dirty="0" smtClean="0">
                <a:solidFill>
                  <a:prstClr val="white"/>
                </a:solidFill>
              </a:rPr>
              <a:t>oconiosis </a:t>
            </a:r>
            <a:r>
              <a:rPr lang="es-ES" sz="1900" dirty="0">
                <a:solidFill>
                  <a:prstClr val="white"/>
                </a:solidFill>
              </a:rPr>
              <a:t>por polvo de </a:t>
            </a:r>
            <a:r>
              <a:rPr lang="es-ES" sz="1900" dirty="0" smtClean="0">
                <a:solidFill>
                  <a:prstClr val="white"/>
                </a:solidFill>
              </a:rPr>
              <a:t>aluminio</a:t>
            </a:r>
          </a:p>
          <a:p>
            <a:pPr marL="537210" lvl="1" algn="just">
              <a:spcBef>
                <a:spcPct val="20000"/>
              </a:spcBef>
              <a:buClr>
                <a:srgbClr val="2DA2BF"/>
              </a:buClr>
              <a:buSzPct val="95000"/>
            </a:pPr>
            <a:endParaRPr lang="es-ES" sz="1500" dirty="0">
              <a:solidFill>
                <a:prstClr val="white"/>
              </a:solidFill>
            </a:endParaRPr>
          </a:p>
          <a:p>
            <a:pPr marL="822960" lvl="1" indent="-285750" algn="just">
              <a:spcBef>
                <a:spcPct val="20000"/>
              </a:spcBef>
              <a:buClr>
                <a:srgbClr val="2DA2BF"/>
              </a:buClr>
              <a:buSzPct val="95000"/>
              <a:buFont typeface="Verdana"/>
              <a:buChar char="›"/>
            </a:pPr>
            <a:endParaRPr lang="es-ES" sz="1100" dirty="0">
              <a:solidFill>
                <a:prstClr val="white"/>
              </a:solidFill>
            </a:endParaRPr>
          </a:p>
          <a:p>
            <a:pPr marL="448056" lvl="0" indent="-384048" algn="just">
              <a:spcBef>
                <a:spcPct val="20000"/>
              </a:spcBef>
              <a:buClr>
                <a:srgbClr val="2DA2BF"/>
              </a:buClr>
              <a:buSzPct val="80000"/>
              <a:buFont typeface="Wingdings 2"/>
              <a:buChar char=""/>
            </a:pPr>
            <a:endParaRPr lang="es-ES" sz="2000" dirty="0" smtClean="0"/>
          </a:p>
          <a:p>
            <a:pPr marL="448056" lvl="0" indent="-384048" algn="just">
              <a:spcBef>
                <a:spcPct val="20000"/>
              </a:spcBef>
              <a:buClr>
                <a:srgbClr val="2DA2BF"/>
              </a:buClr>
              <a:buSzPct val="80000"/>
              <a:buFont typeface="Wingdings 2"/>
              <a:buChar char=""/>
            </a:pPr>
            <a:endParaRPr lang="es-ES" sz="2000" dirty="0"/>
          </a:p>
          <a:p>
            <a:pPr marL="448056" lvl="0" indent="-384048" algn="just">
              <a:spcBef>
                <a:spcPct val="20000"/>
              </a:spcBef>
              <a:buClr>
                <a:srgbClr val="2DA2BF"/>
              </a:buClr>
              <a:buSzPct val="80000"/>
              <a:buFont typeface="Wingdings 2"/>
              <a:buChar char=""/>
            </a:pPr>
            <a:endParaRPr lang="es-E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5445224"/>
            <a:ext cx="132738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2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CATEGORÍAS DE ENFERMEDADES PROFESIONALES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2400" b="1" dirty="0" smtClean="0"/>
              <a:t>Grupo </a:t>
            </a:r>
            <a:r>
              <a:rPr lang="es-ES" sz="2400" b="1" dirty="0"/>
              <a:t>5: </a:t>
            </a:r>
            <a:r>
              <a:rPr lang="es-ES" sz="2400" b="1" dirty="0">
                <a:solidFill>
                  <a:srgbClr val="FF0000"/>
                </a:solidFill>
              </a:rPr>
              <a:t>Enfermedades profesionales de la piel </a:t>
            </a:r>
            <a:r>
              <a:rPr lang="es-ES" sz="2400" b="1" dirty="0"/>
              <a:t>causadas por sustancias y agentes no comprendidos en alguno de los otros apartados.</a:t>
            </a:r>
            <a:endParaRPr lang="es-ES" sz="2400" dirty="0"/>
          </a:p>
          <a:p>
            <a:pPr lvl="1" algn="ctr"/>
            <a:r>
              <a:rPr lang="es-ES" sz="1900" dirty="0"/>
              <a:t>Sustancias de bajo peso molecular por debajo de los 1.000 </a:t>
            </a:r>
            <a:r>
              <a:rPr lang="es-ES" sz="1900" dirty="0" err="1"/>
              <a:t>daltons</a:t>
            </a:r>
            <a:r>
              <a:rPr lang="es-ES" sz="1900" dirty="0"/>
              <a:t> (metales y sus sales, polvos de maderas, productos farmacéuticos, sustancias químico plásticas, aditivos, disolventes, conservantes, catalizadores, perfumes, adhesivos, acrilatos, resinas de bajo peso molecular, formaldehído y derivados, </a:t>
            </a:r>
            <a:r>
              <a:rPr lang="es-ES" sz="1900" dirty="0" smtClean="0"/>
              <a:t>etc.</a:t>
            </a:r>
            <a:endParaRPr lang="es-ES" sz="1900" dirty="0"/>
          </a:p>
          <a:p>
            <a:pPr lvl="1" algn="ctr"/>
            <a:r>
              <a:rPr lang="es-ES" sz="1900" dirty="0"/>
              <a:t>Agentes y sustancias de alto peso molecular, por encima de los 1.000 </a:t>
            </a:r>
            <a:r>
              <a:rPr lang="es-ES" sz="1900" dirty="0" err="1"/>
              <a:t>daltons</a:t>
            </a:r>
            <a:r>
              <a:rPr lang="es-ES" sz="1900" dirty="0"/>
              <a:t> (sustancias de origen vegetal, animal, microorganismos y sustancias enzimáticas de origen vegetal, animal y/o de microorganismos</a:t>
            </a:r>
          </a:p>
          <a:p>
            <a:pPr lvl="1" algn="ctr"/>
            <a:r>
              <a:rPr lang="es-ES" sz="1900" dirty="0"/>
              <a:t>Sustancias fotosensibles exógenas</a:t>
            </a:r>
          </a:p>
          <a:p>
            <a:pPr lvl="1" algn="ctr"/>
            <a:r>
              <a:rPr lang="es-ES" sz="1900" dirty="0"/>
              <a:t>Agentes infecciosos</a:t>
            </a:r>
          </a:p>
          <a:p>
            <a:pPr lvl="1" algn="ctr"/>
            <a:r>
              <a:rPr lang="es-ES" sz="1900" dirty="0" smtClean="0"/>
              <a:t> </a:t>
            </a:r>
            <a:r>
              <a:rPr lang="es-ES" sz="1900" dirty="0"/>
              <a:t>H</a:t>
            </a:r>
            <a:r>
              <a:rPr lang="es-ES" sz="1900" dirty="0" smtClean="0"/>
              <a:t>elmintiasis</a:t>
            </a:r>
            <a:endParaRPr lang="es-ES" sz="1900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5445224"/>
            <a:ext cx="132738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6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CATEGORÍAS DE ENFERMEDADES PROFESIONALES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6223" y="1604582"/>
            <a:ext cx="8229600" cy="45720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9600" b="1" dirty="0"/>
              <a:t>Grupo 6: Enfermedades profesionales causadas por </a:t>
            </a:r>
            <a:r>
              <a:rPr lang="es-ES" sz="9600" b="1" dirty="0">
                <a:solidFill>
                  <a:srgbClr val="FF0000"/>
                </a:solidFill>
              </a:rPr>
              <a:t>agentes carcinogénicos</a:t>
            </a:r>
            <a:r>
              <a:rPr lang="es-ES" sz="9600" b="1" dirty="0"/>
              <a:t>: 17 AGENTES CARCINÓGENOS </a:t>
            </a:r>
            <a:endParaRPr lang="es-ES" sz="9600" dirty="0"/>
          </a:p>
          <a:p>
            <a:pPr lvl="1" algn="just"/>
            <a:r>
              <a:rPr lang="es-ES" sz="9600" b="1" dirty="0">
                <a:solidFill>
                  <a:srgbClr val="FF0000"/>
                </a:solidFill>
              </a:rPr>
              <a:t>1.- AMIANTO:</a:t>
            </a:r>
            <a:endParaRPr lang="es-ES" sz="9600" dirty="0">
              <a:solidFill>
                <a:srgbClr val="FF0000"/>
              </a:solidFill>
            </a:endParaRPr>
          </a:p>
          <a:p>
            <a:pPr lvl="2" algn="just"/>
            <a:r>
              <a:rPr lang="es-ES" sz="6400" b="1" dirty="0"/>
              <a:t>Tipos de enfermedades: </a:t>
            </a:r>
          </a:p>
          <a:p>
            <a:pPr lvl="3" algn="just"/>
            <a:r>
              <a:rPr lang="es-ES" sz="4800" dirty="0"/>
              <a:t>Neoplasia maligna de bronquio y plumón: </a:t>
            </a:r>
            <a:endParaRPr lang="es-ES" sz="4800" dirty="0" smtClean="0"/>
          </a:p>
          <a:p>
            <a:pPr lvl="3" algn="just"/>
            <a:r>
              <a:rPr lang="es-ES" sz="4800" dirty="0" smtClean="0"/>
              <a:t>Mesotelioma, de pleura,  </a:t>
            </a:r>
            <a:r>
              <a:rPr lang="es-ES" sz="4800" dirty="0"/>
              <a:t>de </a:t>
            </a:r>
            <a:r>
              <a:rPr lang="es-ES" sz="4800" dirty="0" smtClean="0"/>
              <a:t>peritoneo y en otras localizaciones</a:t>
            </a:r>
            <a:endParaRPr lang="es-ES" sz="4800" dirty="0"/>
          </a:p>
          <a:p>
            <a:pPr lvl="3" algn="just"/>
            <a:r>
              <a:rPr lang="es-ES" sz="4800" dirty="0" smtClean="0"/>
              <a:t>Cáncer </a:t>
            </a:r>
            <a:r>
              <a:rPr lang="es-ES" sz="4800" dirty="0"/>
              <a:t>de Laringe </a:t>
            </a:r>
          </a:p>
          <a:p>
            <a:pPr lvl="2" algn="just"/>
            <a:r>
              <a:rPr lang="es-ES" sz="6400" b="1" dirty="0"/>
              <a:t>Actividades profesionales: trabajos expuestos a la inhalación de polvos de amianto </a:t>
            </a:r>
            <a:r>
              <a:rPr lang="es-ES" sz="6400" b="1" dirty="0" smtClean="0"/>
              <a:t>y </a:t>
            </a:r>
            <a:r>
              <a:rPr lang="es-ES" sz="6400" b="1" dirty="0"/>
              <a:t>especialmente:</a:t>
            </a:r>
          </a:p>
          <a:p>
            <a:pPr lvl="3" algn="just"/>
            <a:r>
              <a:rPr lang="es-ES" sz="4800" dirty="0"/>
              <a:t>Trabajos de extracción, manipulación y tratamiento de minerales o rocas </a:t>
            </a:r>
            <a:r>
              <a:rPr lang="es-ES" sz="4800" dirty="0" err="1"/>
              <a:t>amiantíferas</a:t>
            </a:r>
            <a:endParaRPr lang="es-ES" sz="4800" dirty="0"/>
          </a:p>
          <a:p>
            <a:pPr lvl="3" algn="just"/>
            <a:r>
              <a:rPr lang="es-ES" sz="4800" dirty="0"/>
              <a:t>Fabricación de tejidos, cartones y papeles de amianto.</a:t>
            </a:r>
          </a:p>
          <a:p>
            <a:pPr lvl="3" algn="just"/>
            <a:r>
              <a:rPr lang="es-ES" sz="4800" dirty="0"/>
              <a:t>Tratamiento preparatorio de fibras de amianto (cardado, hilado, tramado, etc.).</a:t>
            </a:r>
          </a:p>
          <a:p>
            <a:pPr lvl="3" algn="just"/>
            <a:r>
              <a:rPr lang="es-ES" sz="4800" dirty="0"/>
              <a:t>Aplicación de amianto a pistola (chimeneas, fondos de automóviles y vagones).</a:t>
            </a:r>
          </a:p>
          <a:p>
            <a:pPr lvl="3" algn="just"/>
            <a:r>
              <a:rPr lang="es-ES" sz="4800" dirty="0" smtClean="0"/>
              <a:t>Trabajos </a:t>
            </a:r>
            <a:r>
              <a:rPr lang="es-ES" sz="4800" dirty="0"/>
              <a:t>de aislamiento térmico en construcción naval y de edificios.</a:t>
            </a:r>
          </a:p>
          <a:p>
            <a:pPr lvl="3" algn="just"/>
            <a:r>
              <a:rPr lang="es-ES" sz="4800" dirty="0"/>
              <a:t>Fabricación de guarniciones para frenos y embragues, de productos de fibrocemento, de equipos contra incendios, de filtros y cartón de amianto, de juntas de amianto y caucho</a:t>
            </a:r>
            <a:r>
              <a:rPr lang="es-ES" sz="4800" dirty="0" smtClean="0"/>
              <a:t>.</a:t>
            </a:r>
          </a:p>
          <a:p>
            <a:pPr lvl="3" algn="just">
              <a:buClr>
                <a:srgbClr val="2DA2BF"/>
              </a:buClr>
            </a:pPr>
            <a:r>
              <a:rPr lang="es-ES" sz="4800" dirty="0">
                <a:solidFill>
                  <a:prstClr val="white"/>
                </a:solidFill>
              </a:rPr>
              <a:t>Limpieza, mantenimiento y reparación de acumuladores de calor u otras máquinas que tengan componentes de amianto.</a:t>
            </a:r>
          </a:p>
          <a:p>
            <a:pPr lvl="3" algn="just"/>
            <a:r>
              <a:rPr lang="es-ES" sz="4800" dirty="0" smtClean="0"/>
              <a:t>Desmontaje </a:t>
            </a:r>
            <a:r>
              <a:rPr lang="es-ES" sz="4800" dirty="0"/>
              <a:t>y demolición de instalaciones que contengan amianto</a:t>
            </a:r>
            <a:r>
              <a:rPr lang="es-ES" sz="4800" dirty="0" smtClean="0"/>
              <a:t>.</a:t>
            </a:r>
          </a:p>
          <a:p>
            <a:pPr lvl="3" algn="just"/>
            <a:r>
              <a:rPr lang="es-ES" sz="4800" dirty="0" smtClean="0"/>
              <a:t>Trabajos </a:t>
            </a:r>
            <a:r>
              <a:rPr lang="es-ES" sz="4800" dirty="0"/>
              <a:t>de reparación de vehículos automóviles.</a:t>
            </a:r>
          </a:p>
          <a:p>
            <a:pPr lvl="3" algn="just"/>
            <a:r>
              <a:rPr lang="es-ES" sz="4800" dirty="0"/>
              <a:t>Aserrado de fibrocemento.</a:t>
            </a:r>
          </a:p>
          <a:p>
            <a:pPr lvl="3" algn="just"/>
            <a:r>
              <a:rPr lang="es-ES" sz="4800" dirty="0"/>
              <a:t>Trabajos que impliquen la eliminación de materiales con amianto</a:t>
            </a:r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5445224"/>
            <a:ext cx="132738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CATEGORÍAS DE ENFERMEDADES PROFESIONALES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79269"/>
            <a:ext cx="8229600" cy="43545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400" b="1" dirty="0"/>
              <a:t>Grupo 6: Enfermedades profesionales causadas por </a:t>
            </a:r>
            <a:r>
              <a:rPr lang="es-ES" sz="2400" b="1" dirty="0">
                <a:solidFill>
                  <a:srgbClr val="FF0000"/>
                </a:solidFill>
              </a:rPr>
              <a:t>agentes carcinogénicos</a:t>
            </a:r>
            <a:r>
              <a:rPr lang="es-ES" sz="1800" b="1" dirty="0">
                <a:solidFill>
                  <a:srgbClr val="FF0000"/>
                </a:solidFill>
              </a:rPr>
              <a:t>.</a:t>
            </a:r>
            <a:endParaRPr lang="es-ES" sz="1800" dirty="0">
              <a:solidFill>
                <a:srgbClr val="FF0000"/>
              </a:solidFill>
            </a:endParaRPr>
          </a:p>
          <a:p>
            <a:pPr lvl="1" algn="just"/>
            <a:r>
              <a:rPr lang="es-ES" sz="1700" b="1" dirty="0"/>
              <a:t>2.- AMINAS </a:t>
            </a:r>
            <a:r>
              <a:rPr lang="es-ES" sz="1700" b="1" dirty="0" smtClean="0"/>
              <a:t>AROMÁTICAS: </a:t>
            </a:r>
            <a:r>
              <a:rPr lang="es-ES" sz="1700" dirty="0" smtClean="0"/>
              <a:t>Neoplasia </a:t>
            </a:r>
            <a:r>
              <a:rPr lang="es-ES" sz="1700" dirty="0"/>
              <a:t>maligna de vejiga</a:t>
            </a:r>
          </a:p>
          <a:p>
            <a:pPr lvl="1" algn="just"/>
            <a:r>
              <a:rPr lang="es-ES" sz="1700" b="1" dirty="0"/>
              <a:t>3.- ARSÉNICO Y SUS </a:t>
            </a:r>
            <a:r>
              <a:rPr lang="es-ES" sz="1700" b="1" dirty="0" smtClean="0"/>
              <a:t>COMPUESTOS: </a:t>
            </a:r>
            <a:r>
              <a:rPr lang="es-ES" sz="1700" dirty="0"/>
              <a:t>Neoplasia maligna de bronquio y pulmón, Carcinoma </a:t>
            </a:r>
            <a:r>
              <a:rPr lang="es-ES" sz="1700" dirty="0" err="1"/>
              <a:t>epidemoide</a:t>
            </a:r>
            <a:r>
              <a:rPr lang="es-ES" sz="1700" dirty="0"/>
              <a:t> de piel….</a:t>
            </a:r>
          </a:p>
          <a:p>
            <a:pPr lvl="1" algn="just"/>
            <a:r>
              <a:rPr lang="es-ES" sz="1700" b="1" dirty="0" smtClean="0"/>
              <a:t>4</a:t>
            </a:r>
            <a:r>
              <a:rPr lang="es-ES" sz="1700" b="1" dirty="0"/>
              <a:t>.- </a:t>
            </a:r>
            <a:r>
              <a:rPr lang="es-ES" sz="1700" b="1" dirty="0" smtClean="0"/>
              <a:t>BENCENO: </a:t>
            </a:r>
            <a:r>
              <a:rPr lang="es-ES" sz="1700" dirty="0"/>
              <a:t>Síndrome </a:t>
            </a:r>
            <a:r>
              <a:rPr lang="es-ES" sz="1700" dirty="0" err="1"/>
              <a:t>linfo</a:t>
            </a:r>
            <a:r>
              <a:rPr lang="es-ES" sz="1700" dirty="0"/>
              <a:t> y </a:t>
            </a:r>
            <a:r>
              <a:rPr lang="es-ES" sz="1700" dirty="0" err="1"/>
              <a:t>mieloproliferativos</a:t>
            </a:r>
            <a:endParaRPr lang="es-ES" sz="1700" dirty="0"/>
          </a:p>
          <a:p>
            <a:pPr lvl="1" algn="just"/>
            <a:r>
              <a:rPr lang="es-ES" sz="1700" b="1" dirty="0"/>
              <a:t>5.- BERILIO </a:t>
            </a:r>
            <a:r>
              <a:rPr lang="es-ES" sz="1700" b="1" dirty="0" smtClean="0"/>
              <a:t>: </a:t>
            </a:r>
            <a:r>
              <a:rPr lang="es-ES" sz="1700" dirty="0" smtClean="0"/>
              <a:t>Neoplasia </a:t>
            </a:r>
            <a:r>
              <a:rPr lang="es-ES" sz="1700" dirty="0"/>
              <a:t>maligna de bronquio y pulmón</a:t>
            </a:r>
          </a:p>
          <a:p>
            <a:pPr lvl="1" algn="just"/>
            <a:r>
              <a:rPr lang="es-ES" sz="1700" b="1" dirty="0"/>
              <a:t>6.- BIS-(CLORO-METIL) </a:t>
            </a:r>
            <a:r>
              <a:rPr lang="es-ES" sz="1700" b="1" dirty="0" smtClean="0"/>
              <a:t>ÉTER</a:t>
            </a:r>
            <a:r>
              <a:rPr lang="es-ES" sz="1700" dirty="0" smtClean="0"/>
              <a:t>: </a:t>
            </a:r>
            <a:r>
              <a:rPr lang="es-ES" sz="1700" dirty="0"/>
              <a:t>Neoplasia maligna de bronquio y pulmón</a:t>
            </a:r>
          </a:p>
          <a:p>
            <a:pPr lvl="1" algn="just"/>
            <a:r>
              <a:rPr lang="es-ES" sz="1700" b="1" dirty="0"/>
              <a:t>7.- CADMIO </a:t>
            </a:r>
            <a:r>
              <a:rPr lang="es-ES" sz="1700" b="1" dirty="0" smtClean="0"/>
              <a:t>: </a:t>
            </a:r>
            <a:r>
              <a:rPr lang="es-ES" sz="1700" dirty="0" smtClean="0"/>
              <a:t>Neoplasia </a:t>
            </a:r>
            <a:r>
              <a:rPr lang="es-ES" sz="1700" dirty="0"/>
              <a:t>maligna de bronquio y </a:t>
            </a:r>
            <a:r>
              <a:rPr lang="es-ES" sz="1700" dirty="0" smtClean="0"/>
              <a:t>pulmón</a:t>
            </a:r>
          </a:p>
          <a:p>
            <a:pPr lvl="1" algn="just"/>
            <a:r>
              <a:rPr lang="es-ES" sz="1700" b="1" dirty="0"/>
              <a:t>8.- CLOURURO DE VINILO MONÓMERO</a:t>
            </a:r>
            <a:r>
              <a:rPr lang="es-ES" sz="1700" b="1" dirty="0" smtClean="0">
                <a:solidFill>
                  <a:prstClr val="white"/>
                </a:solidFill>
              </a:rPr>
              <a:t>: </a:t>
            </a:r>
            <a:r>
              <a:rPr lang="es-ES" sz="1700" dirty="0"/>
              <a:t>Neoplasia maligna de </a:t>
            </a:r>
            <a:r>
              <a:rPr lang="es-ES" sz="1700" dirty="0" smtClean="0"/>
              <a:t>hígado</a:t>
            </a:r>
            <a:endParaRPr lang="es-ES" sz="1700" dirty="0"/>
          </a:p>
          <a:p>
            <a:pPr lvl="1" algn="just">
              <a:buClr>
                <a:srgbClr val="2DA2BF"/>
              </a:buClr>
            </a:pPr>
            <a:r>
              <a:rPr lang="es-ES" sz="1700" b="1" dirty="0">
                <a:solidFill>
                  <a:prstClr val="white"/>
                </a:solidFill>
              </a:rPr>
              <a:t>9.- CROMO VI Y COMPUESTO DE CROMO </a:t>
            </a:r>
            <a:r>
              <a:rPr lang="es-ES" sz="1700" b="1" dirty="0" smtClean="0">
                <a:solidFill>
                  <a:prstClr val="white"/>
                </a:solidFill>
              </a:rPr>
              <a:t>VI: </a:t>
            </a:r>
            <a:r>
              <a:rPr lang="es-ES" sz="1700" dirty="0" smtClean="0">
                <a:solidFill>
                  <a:prstClr val="white"/>
                </a:solidFill>
              </a:rPr>
              <a:t>Neoplasia </a:t>
            </a:r>
            <a:r>
              <a:rPr lang="es-ES" sz="1700" dirty="0">
                <a:solidFill>
                  <a:prstClr val="white"/>
                </a:solidFill>
              </a:rPr>
              <a:t>maligna de </a:t>
            </a:r>
            <a:r>
              <a:rPr lang="es-ES" sz="1700" dirty="0" smtClean="0">
                <a:solidFill>
                  <a:prstClr val="white"/>
                </a:solidFill>
              </a:rPr>
              <a:t>cavidad nasal</a:t>
            </a:r>
            <a:endParaRPr lang="es-ES" sz="1700" dirty="0">
              <a:solidFill>
                <a:prstClr val="white"/>
              </a:solidFill>
            </a:endParaRPr>
          </a:p>
          <a:p>
            <a:pPr lvl="1" algn="just">
              <a:buClr>
                <a:srgbClr val="2DA2BF"/>
              </a:buClr>
            </a:pPr>
            <a:r>
              <a:rPr lang="es-ES" sz="1700" b="1" dirty="0">
                <a:solidFill>
                  <a:prstClr val="white"/>
                </a:solidFill>
              </a:rPr>
              <a:t>10.- HIDROCARBUROS AROMÁTICOS POLICÍCLICOS (PAH), PRODUCTOS DE DESTILACIÓN DEL CARBÓN: HOLLÍN, ALQUITRÁN, BETÚN, BREA, ANTRACENO, ACEITES MINERALES, PARAFINA BRUTA Y A LOS COMPUESTOS, PRODUCTOS, RESIDUOS DE ESTAS SUSTANCIAS Y A OTROS FACTORES </a:t>
            </a:r>
            <a:r>
              <a:rPr lang="es-ES" sz="1900" b="1" dirty="0">
                <a:solidFill>
                  <a:prstClr val="white"/>
                </a:solidFill>
              </a:rPr>
              <a:t>CARCINÓGENOS</a:t>
            </a:r>
            <a:r>
              <a:rPr lang="es-ES" sz="1700" b="1" dirty="0">
                <a:solidFill>
                  <a:prstClr val="white"/>
                </a:solidFill>
              </a:rPr>
              <a:t>. DESTILACIÓN DE LA </a:t>
            </a:r>
            <a:r>
              <a:rPr lang="es-ES" sz="1700" b="1" dirty="0" smtClean="0">
                <a:solidFill>
                  <a:prstClr val="white"/>
                </a:solidFill>
              </a:rPr>
              <a:t>HULLA</a:t>
            </a:r>
            <a:r>
              <a:rPr lang="es-ES" sz="1700" dirty="0" smtClean="0">
                <a:solidFill>
                  <a:prstClr val="white"/>
                </a:solidFill>
              </a:rPr>
              <a:t>: </a:t>
            </a:r>
            <a:r>
              <a:rPr lang="es-ES" sz="1700" dirty="0"/>
              <a:t>Lesiones </a:t>
            </a:r>
            <a:r>
              <a:rPr lang="es-ES" sz="1700" dirty="0" err="1" smtClean="0"/>
              <a:t>premalignas</a:t>
            </a:r>
            <a:r>
              <a:rPr lang="es-ES" sz="1700" dirty="0" smtClean="0"/>
              <a:t> </a:t>
            </a:r>
            <a:r>
              <a:rPr lang="es-ES" sz="1700" dirty="0"/>
              <a:t>de piel y Carcinoma de células escamosa</a:t>
            </a:r>
          </a:p>
          <a:p>
            <a:pPr lvl="1"/>
            <a:endParaRPr lang="es-ES" sz="1200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5445224"/>
            <a:ext cx="132738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CATEGORÍAS DE ENFERMEDADES PROFESIONALES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b="1" dirty="0"/>
              <a:t>Grupo 6: Enfermedades profesionales causadas por </a:t>
            </a:r>
            <a:r>
              <a:rPr lang="es-ES" sz="2400" b="1" dirty="0">
                <a:solidFill>
                  <a:srgbClr val="FF0000"/>
                </a:solidFill>
              </a:rPr>
              <a:t>agentes carcinogénicos</a:t>
            </a:r>
            <a:r>
              <a:rPr lang="es-ES" sz="2400" b="1" dirty="0" smtClean="0">
                <a:solidFill>
                  <a:srgbClr val="FF0000"/>
                </a:solidFill>
              </a:rPr>
              <a:t>.</a:t>
            </a:r>
          </a:p>
          <a:p>
            <a:pPr lvl="1" algn="just">
              <a:buClr>
                <a:srgbClr val="2DA2BF"/>
              </a:buClr>
            </a:pPr>
            <a:r>
              <a:rPr lang="es-ES" sz="1600" b="1" dirty="0">
                <a:solidFill>
                  <a:prstClr val="white"/>
                </a:solidFill>
              </a:rPr>
              <a:t>11.- NÍQUEL : </a:t>
            </a:r>
            <a:r>
              <a:rPr lang="es-ES" sz="1600" dirty="0">
                <a:solidFill>
                  <a:prstClr val="white"/>
                </a:solidFill>
              </a:rPr>
              <a:t>Neoplasia maligna de cavidad nasal, bronquio y  pulmón</a:t>
            </a:r>
          </a:p>
          <a:p>
            <a:pPr lvl="1" algn="just">
              <a:buClr>
                <a:srgbClr val="2DA2BF"/>
              </a:buClr>
            </a:pPr>
            <a:r>
              <a:rPr lang="es-ES" sz="1600" b="1" dirty="0">
                <a:solidFill>
                  <a:prstClr val="white"/>
                </a:solidFill>
              </a:rPr>
              <a:t>12.- POLVO DE MADERA DURA:</a:t>
            </a:r>
            <a:r>
              <a:rPr lang="es-ES" sz="1600" dirty="0">
                <a:solidFill>
                  <a:prstClr val="white"/>
                </a:solidFill>
              </a:rPr>
              <a:t> Neoplasia maligna de cavidad nasal , bronquio y pulmón</a:t>
            </a:r>
          </a:p>
          <a:p>
            <a:pPr lvl="1" algn="just"/>
            <a:r>
              <a:rPr lang="es-ES" sz="1600" b="1" dirty="0" smtClean="0"/>
              <a:t>13</a:t>
            </a:r>
            <a:r>
              <a:rPr lang="es-ES" sz="1600" b="1" dirty="0"/>
              <a:t>.- RADÓN </a:t>
            </a:r>
            <a:r>
              <a:rPr lang="es-ES" sz="1600" dirty="0" smtClean="0"/>
              <a:t>Neoplasia </a:t>
            </a:r>
            <a:r>
              <a:rPr lang="es-ES" sz="1600" dirty="0"/>
              <a:t>maligna de bronquio y pulmón</a:t>
            </a:r>
          </a:p>
          <a:p>
            <a:pPr lvl="1" algn="just"/>
            <a:r>
              <a:rPr lang="es-ES" sz="1600" b="1" dirty="0"/>
              <a:t>14.- RADIACIÓN </a:t>
            </a:r>
            <a:r>
              <a:rPr lang="es-ES" sz="1600" b="1" dirty="0" smtClean="0"/>
              <a:t>IONIZANTE:  </a:t>
            </a:r>
            <a:r>
              <a:rPr lang="es-ES" sz="1600" dirty="0" smtClean="0"/>
              <a:t>Síndromes </a:t>
            </a:r>
            <a:r>
              <a:rPr lang="es-ES" sz="1600" dirty="0" err="1"/>
              <a:t>linfo</a:t>
            </a:r>
            <a:r>
              <a:rPr lang="es-ES" sz="1600" dirty="0"/>
              <a:t> y </a:t>
            </a:r>
            <a:r>
              <a:rPr lang="es-ES" sz="1600" dirty="0" err="1" smtClean="0"/>
              <a:t>mieloproliferativos</a:t>
            </a:r>
            <a:r>
              <a:rPr lang="es-ES" sz="1600" dirty="0" smtClean="0"/>
              <a:t>, Carcinoma </a:t>
            </a:r>
            <a:r>
              <a:rPr lang="es-ES" sz="1600" dirty="0" err="1"/>
              <a:t>epidermoide</a:t>
            </a:r>
            <a:r>
              <a:rPr lang="es-ES" sz="1600" dirty="0"/>
              <a:t> de piel</a:t>
            </a:r>
          </a:p>
          <a:p>
            <a:pPr lvl="1" algn="just"/>
            <a:r>
              <a:rPr lang="es-ES" sz="1600" b="1" dirty="0"/>
              <a:t>15.-AMINAS (PRIMARIAS, SECUNDARIAS, TERCIARIAS, HETEROCÍCLICAS) E HIDRACINAS AROMÁTICAS Y SUS DERIVADOS HALÓGENOS, FENÓLICOS, NITROSADOS, NITRADOS Y </a:t>
            </a:r>
            <a:r>
              <a:rPr lang="es-ES" sz="1600" b="1" dirty="0" smtClean="0"/>
              <a:t>SULFONADOS: </a:t>
            </a:r>
            <a:r>
              <a:rPr lang="es-ES" sz="1600" dirty="0" smtClean="0"/>
              <a:t>Cáncer </a:t>
            </a:r>
            <a:r>
              <a:rPr lang="es-ES" sz="1600" dirty="0" err="1"/>
              <a:t>versical</a:t>
            </a:r>
            <a:endParaRPr lang="es-ES" sz="1600" dirty="0"/>
          </a:p>
          <a:p>
            <a:pPr lvl="1" algn="just"/>
            <a:r>
              <a:rPr lang="es-ES" sz="1600" b="1" dirty="0"/>
              <a:t>16.- </a:t>
            </a:r>
            <a:r>
              <a:rPr lang="es-ES" sz="1600" b="1" dirty="0" smtClean="0"/>
              <a:t>NITROBENCENO: </a:t>
            </a:r>
            <a:r>
              <a:rPr lang="es-ES" sz="1600" dirty="0" smtClean="0"/>
              <a:t>Linfoma</a:t>
            </a:r>
            <a:endParaRPr lang="es-ES" sz="1600" dirty="0"/>
          </a:p>
          <a:p>
            <a:pPr lvl="1" algn="just"/>
            <a:r>
              <a:rPr lang="es-ES" sz="1600" b="1" dirty="0"/>
              <a:t>17.- ÁCIDO CIANHÍDRICO, CIANUROS, COMPUESTOS DE CIANÓGENO Y ACRILONITRILOS</a:t>
            </a:r>
            <a:endParaRPr lang="es-ES" sz="1600" dirty="0"/>
          </a:p>
        </p:txBody>
      </p:sp>
      <p:pic>
        <p:nvPicPr>
          <p:cNvPr id="4" name="3 Imagen" descr="C:\Users\APABOGADOS\Desktop\FORMACION\congreso patología\Oria-Pena-Pajare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49280"/>
            <a:ext cx="96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" y="5445224"/>
            <a:ext cx="132738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1801</Words>
  <Application>Microsoft Office PowerPoint</Application>
  <PresentationFormat>Presentación en pantalla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Verdana</vt:lpstr>
      <vt:lpstr>Wingdings 2</vt:lpstr>
      <vt:lpstr>Brío</vt:lpstr>
      <vt:lpstr>ASPECTOS LEGALES DE LA PATOLOGÍA OCUPACIONAL</vt:lpstr>
      <vt:lpstr>¿QUÉ ES UNA ENFERMEDAD PROFESIONAL?  </vt:lpstr>
      <vt:lpstr>¿QUÉ ES UNA ENFERMEDAD PROFESIONAL?</vt:lpstr>
      <vt:lpstr>CATEGORÍAS DE ENFERMEDADES PROFESIONALES</vt:lpstr>
      <vt:lpstr>CATEGORÍAS DE ENFERMEDADES PROFESIONALES</vt:lpstr>
      <vt:lpstr>CATEGORÍAS DE ENFERMEDADES PROFESIONALES</vt:lpstr>
      <vt:lpstr>CATEGORÍAS DE ENFERMEDADES PROFESIONALES</vt:lpstr>
      <vt:lpstr>CATEGORÍAS DE ENFERMEDADES PROFESIONALES</vt:lpstr>
      <vt:lpstr>CATEGORÍAS DE ENFERMEDADES PROFESIONALES</vt:lpstr>
      <vt:lpstr>ENFERMEDADES CON SOSPECHA DE ORIGEN LABORAL </vt:lpstr>
      <vt:lpstr>BENEFICIOS DEL RECONOCIMIENTO DE LA ENFERMEDAD PROFESIONAL </vt:lpstr>
      <vt:lpstr>BENEFICIOS DEL RECONOCIMIENTO DE LA ENFERMEDAD PROFESIONAL </vt:lpstr>
      <vt:lpstr>PROCESO JUDICIAL</vt:lpstr>
      <vt:lpstr>PROCESO JUDICIAL</vt:lpstr>
      <vt:lpstr>EL PAPEL DEL FACULTATIVO ANTE LA SOSPECHA DE UNA ENFERMEDAD PROFESIONAL </vt:lpstr>
      <vt:lpstr>EL PAPEL DEL FACULTATIVO ANTE LA SOSPECHA DE UNA ENFERMEDAD PROFESIONAL </vt:lpstr>
      <vt:lpstr>ACTUACIÓN JUDICIAL DEL MÉDICO</vt:lpstr>
      <vt:lpstr>ACTUACIÓN JUDICIAL DEL MÉDICO</vt:lpstr>
      <vt:lpstr>ACTUACIÓN JUDICIAL DEL MÉDICO </vt:lpstr>
      <vt:lpstr>ACTUACIÓN JUDICIAL DEL MÉDICO </vt:lpstr>
      <vt:lpstr>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LEGALES DE LA PATOLOGÍA OCUPACIONAL</dc:title>
  <dc:creator>apabogados</dc:creator>
  <cp:lastModifiedBy>Ordenador C</cp:lastModifiedBy>
  <cp:revision>38</cp:revision>
  <dcterms:created xsi:type="dcterms:W3CDTF">2017-05-24T10:35:02Z</dcterms:created>
  <dcterms:modified xsi:type="dcterms:W3CDTF">2017-06-12T11:44:12Z</dcterms:modified>
</cp:coreProperties>
</file>